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2"/>
  </p:sldMasterIdLst>
  <p:notesMasterIdLst>
    <p:notesMasterId r:id="rId19"/>
  </p:notesMasterIdLst>
  <p:sldIdLst>
    <p:sldId id="256" r:id="rId3"/>
    <p:sldId id="275" r:id="rId4"/>
    <p:sldId id="300" r:id="rId5"/>
    <p:sldId id="299" r:id="rId6"/>
    <p:sldId id="301" r:id="rId7"/>
    <p:sldId id="309" r:id="rId8"/>
    <p:sldId id="302" r:id="rId9"/>
    <p:sldId id="303" r:id="rId10"/>
    <p:sldId id="304" r:id="rId11"/>
    <p:sldId id="310" r:id="rId12"/>
    <p:sldId id="311" r:id="rId13"/>
    <p:sldId id="305" r:id="rId14"/>
    <p:sldId id="308" r:id="rId15"/>
    <p:sldId id="306" r:id="rId16"/>
    <p:sldId id="307"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Hensel"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79266" autoAdjust="0"/>
  </p:normalViewPr>
  <p:slideViewPr>
    <p:cSldViewPr>
      <p:cViewPr varScale="1">
        <p:scale>
          <a:sx n="67" d="100"/>
          <a:sy n="67" d="100"/>
        </p:scale>
        <p:origin x="401" y="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25EDEE-582C-4F8C-8E79-93FF47ED7549}" type="datetimeFigureOut">
              <a:rPr lang="en-US" smtClean="0"/>
              <a:t>3/15/2019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C12EF4-A6E8-4BE2-929E-A6EAD53F3B80}" type="slidenum">
              <a:rPr lang="en-US" smtClean="0"/>
              <a:t>‹#›</a:t>
            </a:fld>
            <a:endParaRPr lang="en-US"/>
          </a:p>
        </p:txBody>
      </p:sp>
    </p:spTree>
    <p:extLst>
      <p:ext uri="{BB962C8B-B14F-4D97-AF65-F5344CB8AC3E}">
        <p14:creationId xmlns:p14="http://schemas.microsoft.com/office/powerpoint/2010/main" val="2258324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8" y="503238"/>
            <a:ext cx="4184650" cy="2354262"/>
          </a:xfrm>
        </p:spPr>
      </p:sp>
      <p:sp>
        <p:nvSpPr>
          <p:cNvPr id="3" name="Notes Placeholder 2"/>
          <p:cNvSpPr>
            <a:spLocks noGrp="1"/>
          </p:cNvSpPr>
          <p:nvPr>
            <p:ph type="body" idx="1"/>
          </p:nvPr>
        </p:nvSpPr>
        <p:spPr/>
        <p:txBody>
          <a:bodyPr>
            <a:normAutofit/>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a:solidFill>
                <a:schemeClr val="tx1"/>
              </a:solidFill>
              <a:effectLst/>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a:t>
            </a:r>
            <a:r>
              <a:rPr lang="en-US" baseline="0" dirty="0"/>
              <a:t> a little side trip here and talk about the iPhone’s Widget Screen. Swipe right and you’ll see it. Android has a similar feature called Google Now.</a:t>
            </a:r>
          </a:p>
          <a:p>
            <a:endParaRPr lang="en-US" baseline="0" dirty="0"/>
          </a:p>
          <a:p>
            <a:r>
              <a:rPr lang="en-US" baseline="0" dirty="0"/>
              <a:t>The Widget Screen is a place where I can get to a variety of “one off” pieces of information quickly and easily.</a:t>
            </a:r>
          </a:p>
          <a:p>
            <a:endParaRPr lang="en-US" baseline="0" dirty="0"/>
          </a:p>
          <a:p>
            <a:r>
              <a:rPr lang="en-US" baseline="0" dirty="0"/>
              <a:t>Most of the above items are pretty self-explanatory but let me share a couple. Google Transit Departures shows me the arrival times of public transportation close to me. Tri-Delta Transit for Bus or BART.  Easy BART does the same just for BART. I can be walking down to a BART station and this screen will showing arrival times for the different trains at this station.</a:t>
            </a:r>
            <a:endParaRPr lang="en-US" dirty="0"/>
          </a:p>
        </p:txBody>
      </p:sp>
      <p:sp>
        <p:nvSpPr>
          <p:cNvPr id="4" name="Slide Number Placeholder 3"/>
          <p:cNvSpPr>
            <a:spLocks noGrp="1"/>
          </p:cNvSpPr>
          <p:nvPr>
            <p:ph type="sldNum" sz="quarter" idx="5"/>
          </p:nvPr>
        </p:nvSpPr>
        <p:spPr/>
        <p:txBody>
          <a:bodyPr/>
          <a:lstStyle/>
          <a:p>
            <a:fld id="{4FC12EF4-A6E8-4BE2-929E-A6EAD53F3B80}" type="slidenum">
              <a:rPr lang="en-US" smtClean="0"/>
              <a:t>12</a:t>
            </a:fld>
            <a:endParaRPr lang="en-US"/>
          </a:p>
        </p:txBody>
      </p:sp>
    </p:spTree>
    <p:extLst>
      <p:ext uri="{BB962C8B-B14F-4D97-AF65-F5344CB8AC3E}">
        <p14:creationId xmlns:p14="http://schemas.microsoft.com/office/powerpoint/2010/main" val="479479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cool iPhone feature is Control Center. Here</a:t>
            </a:r>
            <a:r>
              <a:rPr lang="en-US" baseline="0" dirty="0"/>
              <a:t> are a few critical short cuts I use quite often. Flashlight and </a:t>
            </a:r>
            <a:r>
              <a:rPr lang="en-US" baseline="0" dirty="0" err="1"/>
              <a:t>Magifying</a:t>
            </a:r>
            <a:r>
              <a:rPr lang="en-US" baseline="0" dirty="0"/>
              <a:t> glass are the most common.</a:t>
            </a:r>
          </a:p>
          <a:p>
            <a:endParaRPr lang="en-US" baseline="0" dirty="0"/>
          </a:p>
          <a:p>
            <a:r>
              <a:rPr lang="en-US" baseline="0" dirty="0"/>
              <a:t>Android has this by swiping down from the top of the screen.</a:t>
            </a:r>
          </a:p>
          <a:p>
            <a:endParaRPr lang="en-US" dirty="0"/>
          </a:p>
        </p:txBody>
      </p:sp>
      <p:sp>
        <p:nvSpPr>
          <p:cNvPr id="4" name="Slide Number Placeholder 3"/>
          <p:cNvSpPr>
            <a:spLocks noGrp="1"/>
          </p:cNvSpPr>
          <p:nvPr>
            <p:ph type="sldNum" sz="quarter" idx="5"/>
          </p:nvPr>
        </p:nvSpPr>
        <p:spPr/>
        <p:txBody>
          <a:bodyPr/>
          <a:lstStyle/>
          <a:p>
            <a:fld id="{4FC12EF4-A6E8-4BE2-929E-A6EAD53F3B80}" type="slidenum">
              <a:rPr lang="en-US" smtClean="0"/>
              <a:t>13</a:t>
            </a:fld>
            <a:endParaRPr lang="en-US"/>
          </a:p>
        </p:txBody>
      </p:sp>
    </p:spTree>
    <p:extLst>
      <p:ext uri="{BB962C8B-B14F-4D97-AF65-F5344CB8AC3E}">
        <p14:creationId xmlns:p14="http://schemas.microsoft.com/office/powerpoint/2010/main" val="597518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used everyday but frequently</a:t>
            </a:r>
            <a:r>
              <a:rPr lang="en-US" baseline="0" dirty="0"/>
              <a:t> used none the less.</a:t>
            </a:r>
          </a:p>
          <a:p>
            <a:endParaRPr lang="en-US" baseline="0" dirty="0"/>
          </a:p>
          <a:p>
            <a:r>
              <a:rPr lang="en-US" baseline="0" dirty="0"/>
              <a:t>I have sleep apnea, as do many, and I use a CPAP machine. My machine records nightly sleep information and I can see it on an app. I get a number grade with 100 being perfect.</a:t>
            </a:r>
          </a:p>
          <a:p>
            <a:endParaRPr lang="en-US" baseline="0" dirty="0"/>
          </a:p>
          <a:p>
            <a:r>
              <a:rPr lang="en-US" baseline="0" dirty="0"/>
              <a:t>Mint is a new financial app I’ve been playing with. It’s free and also on the internet. It pulls transactions from my bank accounts as well as my main credit card. It categorizes and gives me the ability to manage a budget and track bills. There are no reports, just a simple tool to manage my money. It doesn’t meet all of my needs due to my wife’s real estate business but I think it will work just fine when working is in the past.</a:t>
            </a:r>
          </a:p>
          <a:p>
            <a:endParaRPr lang="en-US" baseline="0" dirty="0"/>
          </a:p>
          <a:p>
            <a:r>
              <a:rPr lang="en-US" baseline="0" dirty="0"/>
              <a:t>Virtually all of the major banks have an app and Wells Fargo is mine.  I can check account balances, see when checks have cleared and even to online bill paying.</a:t>
            </a:r>
          </a:p>
          <a:p>
            <a:endParaRPr lang="en-US" baseline="0" dirty="0"/>
          </a:p>
          <a:p>
            <a:r>
              <a:rPr lang="en-US" baseline="0" dirty="0"/>
              <a:t>My music app is Google Play Music.  No dramatic reason but right now it’s my app of choice for music.</a:t>
            </a:r>
          </a:p>
          <a:p>
            <a:endParaRPr lang="en-US" baseline="0" dirty="0"/>
          </a:p>
          <a:p>
            <a:r>
              <a:rPr lang="en-US" baseline="0" dirty="0"/>
              <a:t>Since I have kids and grand kids with iPhones and Android phones, I use both video phone calling apps. Yes, both apps can work on the </a:t>
            </a:r>
            <a:r>
              <a:rPr lang="en-US" baseline="0" dirty="0" err="1"/>
              <a:t>iPHone</a:t>
            </a:r>
            <a:r>
              <a:rPr lang="en-US" baseline="0" dirty="0"/>
              <a:t>.</a:t>
            </a:r>
            <a:endParaRPr lang="en-US" dirty="0"/>
          </a:p>
        </p:txBody>
      </p:sp>
      <p:sp>
        <p:nvSpPr>
          <p:cNvPr id="4" name="Slide Number Placeholder 3"/>
          <p:cNvSpPr>
            <a:spLocks noGrp="1"/>
          </p:cNvSpPr>
          <p:nvPr>
            <p:ph type="sldNum" sz="quarter" idx="5"/>
          </p:nvPr>
        </p:nvSpPr>
        <p:spPr/>
        <p:txBody>
          <a:bodyPr/>
          <a:lstStyle/>
          <a:p>
            <a:fld id="{4FC12EF4-A6E8-4BE2-929E-A6EAD53F3B80}" type="slidenum">
              <a:rPr lang="en-US" smtClean="0"/>
              <a:t>14</a:t>
            </a:fld>
            <a:endParaRPr lang="en-US"/>
          </a:p>
        </p:txBody>
      </p:sp>
    </p:spTree>
    <p:extLst>
      <p:ext uri="{BB962C8B-B14F-4D97-AF65-F5344CB8AC3E}">
        <p14:creationId xmlns:p14="http://schemas.microsoft.com/office/powerpoint/2010/main" val="2360144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to our website and follow us via email. See the – Follow Us via Email – notice at the right side of the page. Join others by entering your email address and press FOLLOW.</a:t>
            </a:r>
          </a:p>
          <a:p>
            <a:endParaRPr lang="en-US" dirty="0"/>
          </a:p>
        </p:txBody>
      </p:sp>
      <p:sp>
        <p:nvSpPr>
          <p:cNvPr id="4" name="Slide Number Placeholder 3"/>
          <p:cNvSpPr>
            <a:spLocks noGrp="1"/>
          </p:cNvSpPr>
          <p:nvPr>
            <p:ph type="sldNum" sz="quarter" idx="10"/>
          </p:nvPr>
        </p:nvSpPr>
        <p:spPr/>
        <p:txBody>
          <a:bodyPr/>
          <a:lstStyle/>
          <a:p>
            <a:fld id="{4FC12EF4-A6E8-4BE2-929E-A6EAD53F3B80}" type="slidenum">
              <a:rPr lang="en-US" smtClean="0"/>
              <a:t>16</a:t>
            </a:fld>
            <a:endParaRPr lang="en-US"/>
          </a:p>
        </p:txBody>
      </p:sp>
    </p:spTree>
    <p:extLst>
      <p:ext uri="{BB962C8B-B14F-4D97-AF65-F5344CB8AC3E}">
        <p14:creationId xmlns:p14="http://schemas.microsoft.com/office/powerpoint/2010/main" val="2435695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all about the apps</a:t>
            </a:r>
            <a:r>
              <a:rPr lang="en-US" baseline="0" dirty="0"/>
              <a:t> I use most frequently. It’s not because they are the most popular or best apps but a personal opinion.</a:t>
            </a:r>
          </a:p>
          <a:p>
            <a:r>
              <a:rPr lang="en-US" baseline="0" dirty="0"/>
              <a:t>A bit about me. I have a vision disability so I need apps I can see well or have the ability to enlarge their text for me to use them.</a:t>
            </a:r>
          </a:p>
          <a:p>
            <a:r>
              <a:rPr lang="en-US" baseline="0" dirty="0"/>
              <a:t>I don’t play games on my phone so please don’t be offended if you don’t see any.</a:t>
            </a:r>
          </a:p>
          <a:p>
            <a:r>
              <a:rPr lang="en-US" baseline="0" dirty="0"/>
              <a:t>And lastly, although I use an iPhone, virtually all of these apps are in the Google Play Store to work on an Android phone.</a:t>
            </a:r>
          </a:p>
          <a:p>
            <a:endParaRPr lang="en-US" baseline="0" dirty="0"/>
          </a:p>
          <a:p>
            <a:r>
              <a:rPr lang="en-US" baseline="0" dirty="0"/>
              <a:t>These are apps I use at least once per day. Well, virtually all of them.</a:t>
            </a:r>
            <a:endParaRPr lang="en-US" dirty="0"/>
          </a:p>
        </p:txBody>
      </p:sp>
      <p:sp>
        <p:nvSpPr>
          <p:cNvPr id="4" name="Slide Number Placeholder 3"/>
          <p:cNvSpPr>
            <a:spLocks noGrp="1"/>
          </p:cNvSpPr>
          <p:nvPr>
            <p:ph type="sldNum" sz="quarter" idx="10"/>
          </p:nvPr>
        </p:nvSpPr>
        <p:spPr/>
        <p:txBody>
          <a:bodyPr/>
          <a:lstStyle/>
          <a:p>
            <a:fld id="{4FC12EF4-A6E8-4BE2-929E-A6EAD53F3B80}" type="slidenum">
              <a:rPr lang="en-US" smtClean="0"/>
              <a:t>2</a:t>
            </a:fld>
            <a:endParaRPr lang="en-US"/>
          </a:p>
        </p:txBody>
      </p:sp>
    </p:spTree>
    <p:extLst>
      <p:ext uri="{BB962C8B-B14F-4D97-AF65-F5344CB8AC3E}">
        <p14:creationId xmlns:p14="http://schemas.microsoft.com/office/powerpoint/2010/main" val="1019714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Home, or first screen, is where I keep my most used apps. Start the phone and there</a:t>
            </a:r>
            <a:r>
              <a:rPr lang="en-US" baseline="0" dirty="0"/>
              <a:t> they are.</a:t>
            </a:r>
          </a:p>
          <a:p>
            <a:r>
              <a:rPr lang="en-US" baseline="0" dirty="0"/>
              <a:t>The dock or space at the bottom of the screen is the top 4 for me.</a:t>
            </a:r>
          </a:p>
          <a:p>
            <a:r>
              <a:rPr lang="en-US" baseline="0" dirty="0"/>
              <a:t>And lastly, I must mention that I have some folders on the home screen to easily get to some more apps.</a:t>
            </a:r>
          </a:p>
          <a:p>
            <a:r>
              <a:rPr lang="en-US" baseline="0" dirty="0"/>
              <a:t>I won’t talk at length about all of the apps in folders but will mention most of them.</a:t>
            </a:r>
          </a:p>
          <a:p>
            <a:r>
              <a:rPr lang="en-US" baseline="0" dirty="0"/>
              <a:t>In fact, I’ll talk about  </a:t>
            </a:r>
            <a:r>
              <a:rPr lang="en-US" baseline="0" dirty="0" err="1"/>
              <a:t>ov</a:t>
            </a:r>
            <a:r>
              <a:rPr lang="en-US" baseline="0" dirty="0"/>
              <a:t> 20 apps so let’s have some fun!</a:t>
            </a:r>
          </a:p>
        </p:txBody>
      </p:sp>
      <p:sp>
        <p:nvSpPr>
          <p:cNvPr id="4" name="Slide Number Placeholder 3"/>
          <p:cNvSpPr>
            <a:spLocks noGrp="1"/>
          </p:cNvSpPr>
          <p:nvPr>
            <p:ph type="sldNum" sz="quarter" idx="5"/>
          </p:nvPr>
        </p:nvSpPr>
        <p:spPr/>
        <p:txBody>
          <a:bodyPr/>
          <a:lstStyle/>
          <a:p>
            <a:fld id="{4FC12EF4-A6E8-4BE2-929E-A6EAD53F3B80}" type="slidenum">
              <a:rPr lang="en-US" smtClean="0"/>
              <a:t>3</a:t>
            </a:fld>
            <a:endParaRPr lang="en-US"/>
          </a:p>
        </p:txBody>
      </p:sp>
    </p:spTree>
    <p:extLst>
      <p:ext uri="{BB962C8B-B14F-4D97-AF65-F5344CB8AC3E}">
        <p14:creationId xmlns:p14="http://schemas.microsoft.com/office/powerpoint/2010/main" val="1333532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I say beyond</a:t>
            </a:r>
            <a:r>
              <a:rPr lang="en-US" baseline="0" dirty="0"/>
              <a:t> showing these 4 icons.</a:t>
            </a:r>
          </a:p>
          <a:p>
            <a:r>
              <a:rPr lang="en-US" baseline="0" dirty="0"/>
              <a:t>This is a phone right!? I use it a lot too. I can get to iMessage for texting from the phone app too. I have a list of favorite contacts so I can get to them without having to open the address book.</a:t>
            </a:r>
          </a:p>
          <a:p>
            <a:endParaRPr lang="en-US" baseline="0" dirty="0"/>
          </a:p>
          <a:p>
            <a:r>
              <a:rPr lang="en-US" baseline="0" dirty="0"/>
              <a:t>Even after my work days I live by my calendar. I make calendar appoints for EVERYTHING. Well, almost everything. Grandkids birthdays are the biggies but I also have calendar appointments, with reminders, to take out the trash and to bring in the cans.</a:t>
            </a:r>
          </a:p>
          <a:p>
            <a:endParaRPr lang="en-US" baseline="0" dirty="0"/>
          </a:p>
          <a:p>
            <a:r>
              <a:rPr lang="en-US" baseline="0" dirty="0"/>
              <a:t>Emails is critical for me. I might be addicted because I check it so often.</a:t>
            </a:r>
          </a:p>
          <a:p>
            <a:endParaRPr lang="en-US" baseline="0" dirty="0"/>
          </a:p>
          <a:p>
            <a:r>
              <a:rPr lang="en-US" baseline="0" dirty="0"/>
              <a:t>And then there is the camera. Not only do I take pictures of stuff but I use it as a magnifying glass . Food preparation instructions is the most common.</a:t>
            </a:r>
            <a:endParaRPr lang="en-US" dirty="0"/>
          </a:p>
        </p:txBody>
      </p:sp>
      <p:sp>
        <p:nvSpPr>
          <p:cNvPr id="4" name="Slide Number Placeholder 3"/>
          <p:cNvSpPr>
            <a:spLocks noGrp="1"/>
          </p:cNvSpPr>
          <p:nvPr>
            <p:ph type="sldNum" sz="quarter" idx="5"/>
          </p:nvPr>
        </p:nvSpPr>
        <p:spPr/>
        <p:txBody>
          <a:bodyPr/>
          <a:lstStyle/>
          <a:p>
            <a:fld id="{4FC12EF4-A6E8-4BE2-929E-A6EAD53F3B80}" type="slidenum">
              <a:rPr lang="en-US" smtClean="0"/>
              <a:t>4</a:t>
            </a:fld>
            <a:endParaRPr lang="en-US"/>
          </a:p>
        </p:txBody>
      </p:sp>
    </p:spTree>
    <p:extLst>
      <p:ext uri="{BB962C8B-B14F-4D97-AF65-F5344CB8AC3E}">
        <p14:creationId xmlns:p14="http://schemas.microsoft.com/office/powerpoint/2010/main" val="2011794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always checking the</a:t>
            </a:r>
            <a:r>
              <a:rPr lang="en-US" baseline="0" dirty="0"/>
              <a:t> weather especially to make sure it isn’t raining on a gold day. But I like to check weather conditions in other cities where family resides. Oh, and I love thunderstorms and rain.</a:t>
            </a:r>
          </a:p>
          <a:p>
            <a:endParaRPr lang="en-US" baseline="0" dirty="0"/>
          </a:p>
          <a:p>
            <a:r>
              <a:rPr lang="en-US" baseline="0" dirty="0"/>
              <a:t>I’ve been a Fitbit users for over 4 years now as it encourages me to walk regularly. I do my very best to get 5 miles in every day with at least 30 minutes where my heart rate is very active. I’ll even wear it during sleep to check on how I have slept. I know, I should know this when I wake up but I love to check anyway.</a:t>
            </a:r>
          </a:p>
          <a:p>
            <a:endParaRPr lang="en-US" baseline="0" dirty="0"/>
          </a:p>
          <a:p>
            <a:r>
              <a:rPr lang="en-US" baseline="0" dirty="0"/>
              <a:t>Unfortunately, I look at texts too much but it’s a way of live for many of my kids and grand kids. An app that is one of those necessary evils.</a:t>
            </a:r>
            <a:endParaRPr lang="en-US" dirty="0"/>
          </a:p>
        </p:txBody>
      </p:sp>
      <p:sp>
        <p:nvSpPr>
          <p:cNvPr id="4" name="Slide Number Placeholder 3"/>
          <p:cNvSpPr>
            <a:spLocks noGrp="1"/>
          </p:cNvSpPr>
          <p:nvPr>
            <p:ph type="sldNum" sz="quarter" idx="5"/>
          </p:nvPr>
        </p:nvSpPr>
        <p:spPr/>
        <p:txBody>
          <a:bodyPr/>
          <a:lstStyle/>
          <a:p>
            <a:fld id="{4FC12EF4-A6E8-4BE2-929E-A6EAD53F3B80}" type="slidenum">
              <a:rPr lang="en-US" smtClean="0"/>
              <a:t>5</a:t>
            </a:fld>
            <a:endParaRPr lang="en-US"/>
          </a:p>
        </p:txBody>
      </p:sp>
    </p:spTree>
    <p:extLst>
      <p:ext uri="{BB962C8B-B14F-4D97-AF65-F5344CB8AC3E}">
        <p14:creationId xmlns:p14="http://schemas.microsoft.com/office/powerpoint/2010/main" val="1364161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with a vision disability, I like</a:t>
            </a:r>
            <a:r>
              <a:rPr lang="en-US" baseline="0" dirty="0"/>
              <a:t> to ready but must have large text to do so. Here are my big 3. This excludes books but I have an app for that later on.</a:t>
            </a:r>
          </a:p>
          <a:p>
            <a:endParaRPr lang="en-US" baseline="0" dirty="0"/>
          </a:p>
          <a:p>
            <a:r>
              <a:rPr lang="en-US" baseline="0" dirty="0"/>
              <a:t>I’ve found that the Apple News app works very well for national news. Text is large and I can curate news sources. I read the news in the morning and evening.</a:t>
            </a:r>
          </a:p>
          <a:p>
            <a:endParaRPr lang="en-US" baseline="0" dirty="0"/>
          </a:p>
          <a:p>
            <a:r>
              <a:rPr lang="en-US" baseline="0" dirty="0" err="1"/>
              <a:t>Feedly</a:t>
            </a:r>
            <a:r>
              <a:rPr lang="en-US" baseline="0" dirty="0"/>
              <a:t>, on the other hand, is an app where I choose topics and the app delivers anything that fall into those topics. Topics like technology, golf, news headlines, </a:t>
            </a:r>
            <a:r>
              <a:rPr lang="en-US" baseline="0" dirty="0" err="1"/>
              <a:t>etcl</a:t>
            </a:r>
            <a:r>
              <a:rPr lang="en-US" baseline="0" dirty="0"/>
              <a:t>. I read the headlines and then decide if I want to read the rest of the article. I get about 300 articles per day but I certainly don’t read all of the details.</a:t>
            </a:r>
          </a:p>
          <a:p>
            <a:endParaRPr lang="en-US" baseline="0" dirty="0"/>
          </a:p>
          <a:p>
            <a:r>
              <a:rPr lang="en-US" baseline="0" dirty="0"/>
              <a:t>Pocket is a must for my reading pleasure. It’s and app where I send news articles to and Pocket strips out the advertisements and sets the text to the size I determine and presents it to me. I can even save articles for later use or to share.</a:t>
            </a:r>
            <a:endParaRPr lang="en-US" dirty="0"/>
          </a:p>
        </p:txBody>
      </p:sp>
      <p:sp>
        <p:nvSpPr>
          <p:cNvPr id="4" name="Slide Number Placeholder 3"/>
          <p:cNvSpPr>
            <a:spLocks noGrp="1"/>
          </p:cNvSpPr>
          <p:nvPr>
            <p:ph type="sldNum" sz="quarter" idx="5"/>
          </p:nvPr>
        </p:nvSpPr>
        <p:spPr/>
        <p:txBody>
          <a:bodyPr/>
          <a:lstStyle/>
          <a:p>
            <a:fld id="{4FC12EF4-A6E8-4BE2-929E-A6EAD53F3B80}" type="slidenum">
              <a:rPr lang="en-US" smtClean="0"/>
              <a:t>6</a:t>
            </a:fld>
            <a:endParaRPr lang="en-US"/>
          </a:p>
        </p:txBody>
      </p:sp>
    </p:spTree>
    <p:extLst>
      <p:ext uri="{BB962C8B-B14F-4D97-AF65-F5344CB8AC3E}">
        <p14:creationId xmlns:p14="http://schemas.microsoft.com/office/powerpoint/2010/main" val="3217117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bit of</a:t>
            </a:r>
            <a:r>
              <a:rPr lang="en-US" baseline="0" dirty="0"/>
              <a:t> an eclectic group here.</a:t>
            </a:r>
          </a:p>
          <a:p>
            <a:endParaRPr lang="en-US" baseline="0" dirty="0"/>
          </a:p>
          <a:p>
            <a:r>
              <a:rPr lang="en-US" baseline="0" dirty="0"/>
              <a:t>I have a Google Home speaker (3 in fact) that I use to set timers, recite the weather or play music. I have the Google Home app where it holds my shopping and to do lists. The speaker and app work together as I can say “Hey Google, add eggs to my shopping list” and it does. </a:t>
            </a:r>
          </a:p>
          <a:p>
            <a:endParaRPr lang="en-US" baseline="0" dirty="0"/>
          </a:p>
          <a:p>
            <a:r>
              <a:rPr lang="en-US" baseline="0" dirty="0"/>
              <a:t>Pocket Casts is an app for Podcasts. Podcasts are recorded radio shows. I subscribe (not paid but receive regularly) to 9 podcasts. One is daily while the others are weekly with 2 being monthly. Again, I search out the topics and get to listen to them at my convenience. NOTE: Pocket Casts is a paid app that cost me a whopping $5.99. Not per month or per week but $5.99 in total. </a:t>
            </a:r>
            <a:endParaRPr lang="en-US" dirty="0"/>
          </a:p>
        </p:txBody>
      </p:sp>
      <p:sp>
        <p:nvSpPr>
          <p:cNvPr id="4" name="Slide Number Placeholder 3"/>
          <p:cNvSpPr>
            <a:spLocks noGrp="1"/>
          </p:cNvSpPr>
          <p:nvPr>
            <p:ph type="sldNum" sz="quarter" idx="5"/>
          </p:nvPr>
        </p:nvSpPr>
        <p:spPr/>
        <p:txBody>
          <a:bodyPr/>
          <a:lstStyle/>
          <a:p>
            <a:fld id="{4FC12EF4-A6E8-4BE2-929E-A6EAD53F3B80}" type="slidenum">
              <a:rPr lang="en-US" smtClean="0"/>
              <a:t>7</a:t>
            </a:fld>
            <a:endParaRPr lang="en-US"/>
          </a:p>
        </p:txBody>
      </p:sp>
    </p:spTree>
    <p:extLst>
      <p:ext uri="{BB962C8B-B14F-4D97-AF65-F5344CB8AC3E}">
        <p14:creationId xmlns:p14="http://schemas.microsoft.com/office/powerpoint/2010/main" val="406654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this is an Apple iPhone, I mostly use Chrome as the</a:t>
            </a:r>
            <a:r>
              <a:rPr lang="en-US" baseline="0" dirty="0"/>
              <a:t> bookmarks in Chrome on my PC are synchronized to my iPhone so it is my mobile browser of choice. OK, I still use Safari too.</a:t>
            </a:r>
          </a:p>
          <a:p>
            <a:endParaRPr lang="en-US" baseline="0" dirty="0"/>
          </a:p>
          <a:p>
            <a:r>
              <a:rPr lang="en-US" baseline="0" dirty="0"/>
              <a:t>OneNote has been part of Microsoft Office since 2002 and I’ve used it since then. It is my note taking app and the place I save information from the myriad of things I encounter on the computer. I plan things using this app, manage projects and where I keep notes on all of my tech hardware. I even plan vacations in this app. OneNote consists of Notebooks,. Notebooks have Sections and these sections contain </a:t>
            </a:r>
            <a:r>
              <a:rPr lang="en-US" baseline="0" dirty="0" err="1"/>
              <a:t>paiges</a:t>
            </a:r>
            <a:r>
              <a:rPr lang="en-US" baseline="0" dirty="0"/>
              <a:t>.</a:t>
            </a:r>
          </a:p>
          <a:p>
            <a:endParaRPr lang="en-US" baseline="0" dirty="0"/>
          </a:p>
          <a:p>
            <a:r>
              <a:rPr lang="en-US" baseline="0" dirty="0"/>
              <a:t>The App Store app isn’t used every day but multiple times per week. Wait, I don’t get apps that often but I do check when apps are updated and check out for any new features.</a:t>
            </a:r>
            <a:endParaRPr lang="en-US" dirty="0"/>
          </a:p>
        </p:txBody>
      </p:sp>
      <p:sp>
        <p:nvSpPr>
          <p:cNvPr id="4" name="Slide Number Placeholder 3"/>
          <p:cNvSpPr>
            <a:spLocks noGrp="1"/>
          </p:cNvSpPr>
          <p:nvPr>
            <p:ph type="sldNum" sz="quarter" idx="5"/>
          </p:nvPr>
        </p:nvSpPr>
        <p:spPr/>
        <p:txBody>
          <a:bodyPr/>
          <a:lstStyle/>
          <a:p>
            <a:fld id="{4FC12EF4-A6E8-4BE2-929E-A6EAD53F3B80}" type="slidenum">
              <a:rPr lang="en-US" smtClean="0"/>
              <a:t>8</a:t>
            </a:fld>
            <a:endParaRPr lang="en-US"/>
          </a:p>
        </p:txBody>
      </p:sp>
    </p:spTree>
    <p:extLst>
      <p:ext uri="{BB962C8B-B14F-4D97-AF65-F5344CB8AC3E}">
        <p14:creationId xmlns:p14="http://schemas.microsoft.com/office/powerpoint/2010/main" val="3057974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books, Audible is my book app.</a:t>
            </a:r>
            <a:r>
              <a:rPr lang="en-US" baseline="0" dirty="0"/>
              <a:t> I don’t read books…I listen to them. I really, really enjoy listening to books while I go for walks. In fact, the main reason I go for walks is to listen to a book.</a:t>
            </a:r>
          </a:p>
          <a:p>
            <a:endParaRPr lang="en-US" baseline="0" dirty="0"/>
          </a:p>
          <a:p>
            <a:r>
              <a:rPr lang="en-US" baseline="0" dirty="0"/>
              <a:t>Last Pass is my current Password manager app. I still use </a:t>
            </a:r>
            <a:r>
              <a:rPr lang="en-US" baseline="0" dirty="0" err="1"/>
              <a:t>Ewallet</a:t>
            </a:r>
            <a:r>
              <a:rPr lang="en-US" baseline="0" dirty="0"/>
              <a:t> have </a:t>
            </a:r>
            <a:r>
              <a:rPr lang="en-US" baseline="0" dirty="0" err="1"/>
              <a:t>have</a:t>
            </a:r>
            <a:r>
              <a:rPr lang="en-US" baseline="0" dirty="0"/>
              <a:t> been bringing Last Pass up to speed and will fully switch to it within a month or so. The next project is to have my wife switch too.</a:t>
            </a:r>
          </a:p>
          <a:p>
            <a:endParaRPr lang="en-US" baseline="0" dirty="0"/>
          </a:p>
          <a:p>
            <a:r>
              <a:rPr lang="en-US" baseline="0" dirty="0"/>
              <a:t>I’m a golfer and Golfshot Plus is the app I use to record scores for each </a:t>
            </a:r>
            <a:r>
              <a:rPr lang="en-US" baseline="0" dirty="0" err="1"/>
              <a:t>rund</a:t>
            </a:r>
            <a:r>
              <a:rPr lang="en-US" baseline="0" dirty="0"/>
              <a:t> of golf. I’ve been using this app since 2010. It’s costs $14.95 per year. This is pretty expensive as far as I’m concerned but I use it twice per week and it’s work the price to me. I can load golf courses from all </a:t>
            </a:r>
            <a:r>
              <a:rPr lang="en-US" baseline="0" dirty="0" err="1"/>
              <a:t>ofer</a:t>
            </a:r>
            <a:r>
              <a:rPr lang="en-US" baseline="0" dirty="0"/>
              <a:t> the world without any extra fee. Ok, I don’t golf internationally but I could.</a:t>
            </a:r>
            <a:endParaRPr lang="en-US" dirty="0"/>
          </a:p>
        </p:txBody>
      </p:sp>
      <p:sp>
        <p:nvSpPr>
          <p:cNvPr id="4" name="Slide Number Placeholder 3"/>
          <p:cNvSpPr>
            <a:spLocks noGrp="1"/>
          </p:cNvSpPr>
          <p:nvPr>
            <p:ph type="sldNum" sz="quarter" idx="5"/>
          </p:nvPr>
        </p:nvSpPr>
        <p:spPr/>
        <p:txBody>
          <a:bodyPr/>
          <a:lstStyle/>
          <a:p>
            <a:fld id="{4FC12EF4-A6E8-4BE2-929E-A6EAD53F3B80}" type="slidenum">
              <a:rPr lang="en-US" smtClean="0"/>
              <a:t>9</a:t>
            </a:fld>
            <a:endParaRPr lang="en-US"/>
          </a:p>
        </p:txBody>
      </p:sp>
    </p:spTree>
    <p:extLst>
      <p:ext uri="{BB962C8B-B14F-4D97-AF65-F5344CB8AC3E}">
        <p14:creationId xmlns:p14="http://schemas.microsoft.com/office/powerpoint/2010/main" val="3410646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F70EC-CBE0-4244-900C-E3AFDFF4DB4C}"/>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E45BA0E-2BFE-457F-A3AD-2D74B9D2CD52}"/>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BD1803B-E4B4-45E5-9BBE-786B2085E129}"/>
              </a:ext>
            </a:extLst>
          </p:cNvPr>
          <p:cNvSpPr>
            <a:spLocks noGrp="1"/>
          </p:cNvSpPr>
          <p:nvPr>
            <p:ph type="dt" sz="half" idx="10"/>
          </p:nvPr>
        </p:nvSpPr>
        <p:spPr/>
        <p:txBody>
          <a:bodyPr/>
          <a:lstStyle/>
          <a:p>
            <a:fld id="{EBCD5785-8A43-4CC4-A705-D4AA7E8DB57F}" type="datetimeFigureOut">
              <a:rPr lang="en-US" smtClean="0">
                <a:solidFill>
                  <a:prstClr val="black">
                    <a:tint val="75000"/>
                  </a:prstClr>
                </a:solidFill>
              </a:rPr>
              <a:pPr/>
              <a:t>3/15/2019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8A953338-B454-4EC2-AC95-B51E43FF9CE9}"/>
              </a:ext>
            </a:extLst>
          </p:cNvPr>
          <p:cNvSpPr>
            <a:spLocks noGrp="1"/>
          </p:cNvSpPr>
          <p:nvPr>
            <p:ph type="ftr" sz="quarter" idx="11"/>
          </p:nvPr>
        </p:nvSpPr>
        <p:spPr/>
        <p:txBody>
          <a:bodyPr/>
          <a:lstStyle/>
          <a:p>
            <a:r>
              <a:rPr lang="en-US" dirty="0">
                <a:solidFill>
                  <a:prstClr val="black">
                    <a:tint val="75000"/>
                  </a:prstClr>
                </a:solidFill>
              </a:rPr>
              <a:t>www.ssccb.wordpress.com</a:t>
            </a:r>
          </a:p>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3DC2993-78B0-4DE2-8555-F3EBD9BE50EB}"/>
              </a:ext>
            </a:extLst>
          </p:cNvPr>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1822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7B4E-5134-4A48-8852-8A5C068B08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4274B0-BA88-48EE-A3D9-094CE506876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9C865A1-0B50-442F-B51B-208441B68AA0}"/>
              </a:ext>
            </a:extLst>
          </p:cNvPr>
          <p:cNvSpPr>
            <a:spLocks noGrp="1"/>
          </p:cNvSpPr>
          <p:nvPr>
            <p:ph type="dt" sz="half" idx="10"/>
          </p:nvPr>
        </p:nvSpPr>
        <p:spPr/>
        <p:txBody>
          <a:bodyPr/>
          <a:lstStyle/>
          <a:p>
            <a:fld id="{EBCD5785-8A43-4CC4-A705-D4AA7E8DB57F}" type="datetimeFigureOut">
              <a:rPr lang="en-US" smtClean="0">
                <a:solidFill>
                  <a:prstClr val="black">
                    <a:tint val="75000"/>
                  </a:prstClr>
                </a:solidFill>
              </a:rPr>
              <a:pPr/>
              <a:t>3/15/2019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63C6F1D-15C1-40A8-BD16-91628495DADA}"/>
              </a:ext>
            </a:extLst>
          </p:cNvPr>
          <p:cNvSpPr>
            <a:spLocks noGrp="1"/>
          </p:cNvSpPr>
          <p:nvPr>
            <p:ph type="ftr" sz="quarter" idx="11"/>
          </p:nvPr>
        </p:nvSpPr>
        <p:spPr/>
        <p:txBody>
          <a:bodyPr/>
          <a:lstStyle/>
          <a:p>
            <a:r>
              <a:rPr lang="en-US" dirty="0">
                <a:solidFill>
                  <a:prstClr val="black">
                    <a:tint val="75000"/>
                  </a:prstClr>
                </a:solidFill>
              </a:rPr>
              <a:t>www.ssccb.wordpress.com</a:t>
            </a:r>
          </a:p>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8D182618-7E90-48C4-B4A4-BA69AE592215}"/>
              </a:ext>
            </a:extLst>
          </p:cNvPr>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6962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9AC84D-53A9-4DAC-985C-6962711825B3}"/>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71C368-24E2-4D13-AB7E-ED91707F7ED9}"/>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F1C57E7-56AE-4D81-A476-6415FD3FC99D}"/>
              </a:ext>
            </a:extLst>
          </p:cNvPr>
          <p:cNvSpPr>
            <a:spLocks noGrp="1"/>
          </p:cNvSpPr>
          <p:nvPr>
            <p:ph type="dt" sz="half" idx="10"/>
          </p:nvPr>
        </p:nvSpPr>
        <p:spPr/>
        <p:txBody>
          <a:bodyPr/>
          <a:lstStyle/>
          <a:p>
            <a:fld id="{EBCD5785-8A43-4CC4-A705-D4AA7E8DB57F}" type="datetimeFigureOut">
              <a:rPr lang="en-US" smtClean="0">
                <a:solidFill>
                  <a:prstClr val="black">
                    <a:tint val="75000"/>
                  </a:prstClr>
                </a:solidFill>
              </a:rPr>
              <a:pPr/>
              <a:t>3/15/2019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9EE45BA-74B2-42A7-A570-EE24A792DE53}"/>
              </a:ext>
            </a:extLst>
          </p:cNvPr>
          <p:cNvSpPr>
            <a:spLocks noGrp="1"/>
          </p:cNvSpPr>
          <p:nvPr>
            <p:ph type="ftr" sz="quarter" idx="11"/>
          </p:nvPr>
        </p:nvSpPr>
        <p:spPr/>
        <p:txBody>
          <a:bodyPr/>
          <a:lstStyle/>
          <a:p>
            <a:r>
              <a:rPr lang="en-US" dirty="0">
                <a:solidFill>
                  <a:prstClr val="black">
                    <a:tint val="75000"/>
                  </a:prstClr>
                </a:solidFill>
              </a:rPr>
              <a:t>www.ssccb.wordpress.com</a:t>
            </a:r>
          </a:p>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9CC2A957-85C5-489E-803E-4363DED7C468}"/>
              </a:ext>
            </a:extLst>
          </p:cNvPr>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944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96843-1039-495A-8506-84F89D25C06E}"/>
              </a:ext>
            </a:extLst>
          </p:cNvPr>
          <p:cNvSpPr>
            <a:spLocks noGrp="1"/>
          </p:cNvSpPr>
          <p:nvPr>
            <p:ph type="title"/>
          </p:nvPr>
        </p:nvSpPr>
        <p:spPr/>
        <p:txBody>
          <a:bodyPr>
            <a:normAutofit/>
          </a:bodyPr>
          <a:lstStyle>
            <a:lvl1pPr>
              <a:defRPr sz="40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A7BF66F-01E9-48B3-B96C-9A5D36534FD6}"/>
              </a:ext>
            </a:extLst>
          </p:cNvPr>
          <p:cNvSpPr>
            <a:spLocks noGrp="1"/>
          </p:cNvSpPr>
          <p:nvPr>
            <p:ph idx="1"/>
          </p:nvPr>
        </p:nvSpPr>
        <p:spPr/>
        <p:txBody>
          <a:bodyPr>
            <a:normAutofit/>
          </a:bodyPr>
          <a:lstStyle>
            <a:lvl1pPr>
              <a:defRPr sz="3200"/>
            </a:lvl1pPr>
            <a:lvl2pPr>
              <a:defRPr sz="28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12C673-1EDD-4BA2-B03E-36E03A1A0367}"/>
              </a:ext>
            </a:extLst>
          </p:cNvPr>
          <p:cNvSpPr>
            <a:spLocks noGrp="1"/>
          </p:cNvSpPr>
          <p:nvPr>
            <p:ph type="dt" sz="half" idx="10"/>
          </p:nvPr>
        </p:nvSpPr>
        <p:spPr/>
        <p:txBody>
          <a:bodyPr/>
          <a:lstStyle/>
          <a:p>
            <a:fld id="{EBCD5785-8A43-4CC4-A705-D4AA7E8DB57F}" type="datetimeFigureOut">
              <a:rPr lang="en-US" smtClean="0">
                <a:solidFill>
                  <a:prstClr val="black">
                    <a:tint val="75000"/>
                  </a:prstClr>
                </a:solidFill>
              </a:rPr>
              <a:pPr/>
              <a:t>3/15/2019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DBA2DEA-2A37-4E60-840A-A312A4F9287B}"/>
              </a:ext>
            </a:extLst>
          </p:cNvPr>
          <p:cNvSpPr>
            <a:spLocks noGrp="1"/>
          </p:cNvSpPr>
          <p:nvPr>
            <p:ph type="ftr" sz="quarter" idx="11"/>
          </p:nvPr>
        </p:nvSpPr>
        <p:spPr/>
        <p:txBody>
          <a:bodyPr/>
          <a:lstStyle/>
          <a:p>
            <a:r>
              <a:rPr lang="en-US"/>
              <a:t>WWW.SSCCB.Wordpress.com</a:t>
            </a:r>
            <a:endParaRPr lang="en-US" dirty="0"/>
          </a:p>
        </p:txBody>
      </p:sp>
      <p:sp>
        <p:nvSpPr>
          <p:cNvPr id="6" name="Slide Number Placeholder 5">
            <a:extLst>
              <a:ext uri="{FF2B5EF4-FFF2-40B4-BE49-F238E27FC236}">
                <a16:creationId xmlns:a16="http://schemas.microsoft.com/office/drawing/2014/main" id="{3294C6E2-86DA-40A0-B918-2CB6326E9BBD}"/>
              </a:ext>
            </a:extLst>
          </p:cNvPr>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763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1B97-C964-4725-9802-BFA1CB397C68}"/>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17B4BDA-A231-423A-991E-3149E5848B2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9F1C28-6851-42A8-8CE8-59063C47B189}"/>
              </a:ext>
            </a:extLst>
          </p:cNvPr>
          <p:cNvSpPr>
            <a:spLocks noGrp="1"/>
          </p:cNvSpPr>
          <p:nvPr>
            <p:ph type="dt" sz="half" idx="10"/>
          </p:nvPr>
        </p:nvSpPr>
        <p:spPr/>
        <p:txBody>
          <a:bodyPr/>
          <a:lstStyle/>
          <a:p>
            <a:fld id="{EBCD5785-8A43-4CC4-A705-D4AA7E8DB57F}" type="datetimeFigureOut">
              <a:rPr lang="en-US" smtClean="0">
                <a:solidFill>
                  <a:prstClr val="black">
                    <a:tint val="75000"/>
                  </a:prstClr>
                </a:solidFill>
              </a:rPr>
              <a:pPr/>
              <a:t>3/15/2019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C44FDFE4-09A6-4D7B-ABD3-5CBEAE3B2A76}"/>
              </a:ext>
            </a:extLst>
          </p:cNvPr>
          <p:cNvSpPr>
            <a:spLocks noGrp="1"/>
          </p:cNvSpPr>
          <p:nvPr>
            <p:ph type="ftr" sz="quarter" idx="11"/>
          </p:nvPr>
        </p:nvSpPr>
        <p:spPr/>
        <p:txBody>
          <a:bodyPr/>
          <a:lstStyle/>
          <a:p>
            <a:r>
              <a:rPr lang="en-US" dirty="0">
                <a:solidFill>
                  <a:prstClr val="black">
                    <a:tint val="75000"/>
                  </a:prstClr>
                </a:solidFill>
              </a:rPr>
              <a:t>www.ssccb.wordpress.com</a:t>
            </a:r>
          </a:p>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81317706-EFE6-4DAF-A227-C768281EFF47}"/>
              </a:ext>
            </a:extLst>
          </p:cNvPr>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6897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EBA3B-4FA0-4DBC-B4D7-E12FFD7189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4DFDB2-ADD5-4007-8EC5-D56D690BCF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ED9405-6EE1-4790-887F-A3482C4CF25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80CBA6D-AA5C-45DB-A173-3060593A26F9}"/>
              </a:ext>
            </a:extLst>
          </p:cNvPr>
          <p:cNvSpPr>
            <a:spLocks noGrp="1"/>
          </p:cNvSpPr>
          <p:nvPr>
            <p:ph type="dt" sz="half" idx="10"/>
          </p:nvPr>
        </p:nvSpPr>
        <p:spPr/>
        <p:txBody>
          <a:bodyPr/>
          <a:lstStyle/>
          <a:p>
            <a:fld id="{EBCD5785-8A43-4CC4-A705-D4AA7E8DB57F}" type="datetimeFigureOut">
              <a:rPr lang="en-US" smtClean="0">
                <a:solidFill>
                  <a:prstClr val="black">
                    <a:tint val="75000"/>
                  </a:prstClr>
                </a:solidFill>
              </a:rPr>
              <a:pPr/>
              <a:t>3/15/2019</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C75D4273-C4C9-40E1-B914-AF99760736B0}"/>
              </a:ext>
            </a:extLst>
          </p:cNvPr>
          <p:cNvSpPr>
            <a:spLocks noGrp="1"/>
          </p:cNvSpPr>
          <p:nvPr>
            <p:ph type="ftr" sz="quarter" idx="11"/>
          </p:nvPr>
        </p:nvSpPr>
        <p:spPr/>
        <p:txBody>
          <a:bodyPr/>
          <a:lstStyle/>
          <a:p>
            <a:r>
              <a:rPr lang="en-US" dirty="0">
                <a:solidFill>
                  <a:prstClr val="black">
                    <a:tint val="75000"/>
                  </a:prstClr>
                </a:solidFill>
              </a:rPr>
              <a:t>www.ssccb.wordpress.com</a:t>
            </a:r>
          </a:p>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C0A82808-A3AE-420B-8E7D-814614432437}"/>
              </a:ext>
            </a:extLst>
          </p:cNvPr>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8660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3A6AA-0A59-46A2-BABA-4F721057D34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3BDC16-FE90-44B4-818F-5592737B575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084132FC-BCD9-483C-A271-F707F26040E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783C47-47EF-45A5-8402-7CC5B46516A4}"/>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E9F2AD9-4D31-4114-976B-313E40F59D30}"/>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2A21205-B533-4BA4-B587-625983047C4C}"/>
              </a:ext>
            </a:extLst>
          </p:cNvPr>
          <p:cNvSpPr>
            <a:spLocks noGrp="1"/>
          </p:cNvSpPr>
          <p:nvPr>
            <p:ph type="dt" sz="half" idx="10"/>
          </p:nvPr>
        </p:nvSpPr>
        <p:spPr/>
        <p:txBody>
          <a:bodyPr/>
          <a:lstStyle/>
          <a:p>
            <a:fld id="{EBCD5785-8A43-4CC4-A705-D4AA7E8DB57F}" type="datetimeFigureOut">
              <a:rPr lang="en-US" smtClean="0">
                <a:solidFill>
                  <a:prstClr val="black">
                    <a:tint val="75000"/>
                  </a:prstClr>
                </a:solidFill>
              </a:rPr>
              <a:pPr/>
              <a:t>3/15/2019</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99F23512-3B87-46DC-9723-3681EFE2D781}"/>
              </a:ext>
            </a:extLst>
          </p:cNvPr>
          <p:cNvSpPr>
            <a:spLocks noGrp="1"/>
          </p:cNvSpPr>
          <p:nvPr>
            <p:ph type="ftr" sz="quarter" idx="11"/>
          </p:nvPr>
        </p:nvSpPr>
        <p:spPr/>
        <p:txBody>
          <a:bodyPr/>
          <a:lstStyle/>
          <a:p>
            <a:r>
              <a:rPr lang="en-US" dirty="0">
                <a:solidFill>
                  <a:prstClr val="black">
                    <a:tint val="75000"/>
                  </a:prstClr>
                </a:solidFill>
              </a:rPr>
              <a:t>www.ssccb.wordpress.com</a:t>
            </a:r>
          </a:p>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17E0F343-281B-4821-BD42-53F93E2757CF}"/>
              </a:ext>
            </a:extLst>
          </p:cNvPr>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1953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0CD0-F6F0-4EDD-B075-00F9B20935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5D4F0C-18B3-4EE8-A4D2-4281CD6C6F0B}"/>
              </a:ext>
            </a:extLst>
          </p:cNvPr>
          <p:cNvSpPr>
            <a:spLocks noGrp="1"/>
          </p:cNvSpPr>
          <p:nvPr>
            <p:ph type="dt" sz="half" idx="10"/>
          </p:nvPr>
        </p:nvSpPr>
        <p:spPr/>
        <p:txBody>
          <a:bodyPr/>
          <a:lstStyle/>
          <a:p>
            <a:fld id="{EBCD5785-8A43-4CC4-A705-D4AA7E8DB57F}" type="datetimeFigureOut">
              <a:rPr lang="en-US" smtClean="0">
                <a:solidFill>
                  <a:prstClr val="black">
                    <a:tint val="75000"/>
                  </a:prstClr>
                </a:solidFill>
              </a:rPr>
              <a:pPr/>
              <a:t>3/15/2019</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4E3ABF3C-E028-4602-B757-ABFEA6860A07}"/>
              </a:ext>
            </a:extLst>
          </p:cNvPr>
          <p:cNvSpPr>
            <a:spLocks noGrp="1"/>
          </p:cNvSpPr>
          <p:nvPr>
            <p:ph type="ftr" sz="quarter" idx="11"/>
          </p:nvPr>
        </p:nvSpPr>
        <p:spPr/>
        <p:txBody>
          <a:bodyPr/>
          <a:lstStyle/>
          <a:p>
            <a:r>
              <a:rPr lang="en-US"/>
              <a:t>WWW.SSCCB.Wordpress.com</a:t>
            </a:r>
            <a:endParaRPr lang="en-US" dirty="0"/>
          </a:p>
        </p:txBody>
      </p:sp>
      <p:sp>
        <p:nvSpPr>
          <p:cNvPr id="5" name="Slide Number Placeholder 4">
            <a:extLst>
              <a:ext uri="{FF2B5EF4-FFF2-40B4-BE49-F238E27FC236}">
                <a16:creationId xmlns:a16="http://schemas.microsoft.com/office/drawing/2014/main" id="{7533DCFA-B16D-4BEB-ACC5-33709739D4F0}"/>
              </a:ext>
            </a:extLst>
          </p:cNvPr>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470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E11708-8F00-442E-B3A7-BBCD93DD4132}"/>
              </a:ext>
            </a:extLst>
          </p:cNvPr>
          <p:cNvSpPr>
            <a:spLocks noGrp="1"/>
          </p:cNvSpPr>
          <p:nvPr>
            <p:ph type="dt" sz="half" idx="10"/>
          </p:nvPr>
        </p:nvSpPr>
        <p:spPr/>
        <p:txBody>
          <a:bodyPr/>
          <a:lstStyle/>
          <a:p>
            <a:fld id="{EBCD5785-8A43-4CC4-A705-D4AA7E8DB57F}" type="datetimeFigureOut">
              <a:rPr lang="en-US" smtClean="0">
                <a:solidFill>
                  <a:prstClr val="black">
                    <a:tint val="75000"/>
                  </a:prstClr>
                </a:solidFill>
              </a:rPr>
              <a:pPr/>
              <a:t>3/15/2019</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07F790FD-2669-4F6E-8799-5BB52A1EA1EA}"/>
              </a:ext>
            </a:extLst>
          </p:cNvPr>
          <p:cNvSpPr>
            <a:spLocks noGrp="1"/>
          </p:cNvSpPr>
          <p:nvPr>
            <p:ph type="ftr" sz="quarter" idx="11"/>
          </p:nvPr>
        </p:nvSpPr>
        <p:spPr/>
        <p:txBody>
          <a:bodyPr/>
          <a:lstStyle/>
          <a:p>
            <a:r>
              <a:rPr lang="en-US">
                <a:solidFill>
                  <a:prstClr val="black">
                    <a:tint val="75000"/>
                  </a:prstClr>
                </a:solidFill>
              </a:rPr>
              <a:t>www.ssccb.wordpress.com</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FA859D83-9A7B-456F-A632-31A234E83BB5}"/>
              </a:ext>
            </a:extLst>
          </p:cNvPr>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912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F5103-8532-4495-9025-860000A6CB13}"/>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30E149A-9A5D-4474-9D37-89E890C4BD27}"/>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CAA3A7-6D38-4EC6-9631-CC1BCD970D6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92FF7E1-F81C-476B-B95D-491598B924E8}"/>
              </a:ext>
            </a:extLst>
          </p:cNvPr>
          <p:cNvSpPr>
            <a:spLocks noGrp="1"/>
          </p:cNvSpPr>
          <p:nvPr>
            <p:ph type="dt" sz="half" idx="10"/>
          </p:nvPr>
        </p:nvSpPr>
        <p:spPr/>
        <p:txBody>
          <a:bodyPr/>
          <a:lstStyle/>
          <a:p>
            <a:fld id="{EBCD5785-8A43-4CC4-A705-D4AA7E8DB57F}" type="datetimeFigureOut">
              <a:rPr lang="en-US" smtClean="0">
                <a:solidFill>
                  <a:prstClr val="black">
                    <a:tint val="75000"/>
                  </a:prstClr>
                </a:solidFill>
              </a:rPr>
              <a:pPr/>
              <a:t>3/15/2019</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87CF1F90-F90A-4AD3-882A-5CEFD4321018}"/>
              </a:ext>
            </a:extLst>
          </p:cNvPr>
          <p:cNvSpPr>
            <a:spLocks noGrp="1"/>
          </p:cNvSpPr>
          <p:nvPr>
            <p:ph type="ftr" sz="quarter" idx="11"/>
          </p:nvPr>
        </p:nvSpPr>
        <p:spPr/>
        <p:txBody>
          <a:bodyPr/>
          <a:lstStyle/>
          <a:p>
            <a:r>
              <a:rPr lang="en-US" dirty="0">
                <a:solidFill>
                  <a:prstClr val="black">
                    <a:tint val="75000"/>
                  </a:prstClr>
                </a:solidFill>
              </a:rPr>
              <a:t>www.ssccb.wordpress.com</a:t>
            </a:r>
          </a:p>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0816651A-9539-4AAE-97F2-72179E567E55}"/>
              </a:ext>
            </a:extLst>
          </p:cNvPr>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6604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CECE0-1796-490B-8FCC-BB09D5832DDF}"/>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77866BC-7167-4B1A-85B8-6BE7AA5A9650}"/>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2657FF8-A245-4551-8A8C-F9E7FB362D7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48FD64D-6311-4BBF-B5E3-42E44D11FB1F}"/>
              </a:ext>
            </a:extLst>
          </p:cNvPr>
          <p:cNvSpPr>
            <a:spLocks noGrp="1"/>
          </p:cNvSpPr>
          <p:nvPr>
            <p:ph type="dt" sz="half" idx="10"/>
          </p:nvPr>
        </p:nvSpPr>
        <p:spPr/>
        <p:txBody>
          <a:bodyPr/>
          <a:lstStyle/>
          <a:p>
            <a:fld id="{EBCD5785-8A43-4CC4-A705-D4AA7E8DB57F}" type="datetimeFigureOut">
              <a:rPr lang="en-US" smtClean="0">
                <a:solidFill>
                  <a:prstClr val="black">
                    <a:tint val="75000"/>
                  </a:prstClr>
                </a:solidFill>
              </a:rPr>
              <a:pPr/>
              <a:t>3/15/2019</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5DD588FD-6E90-4F8B-8FAD-77545DCF8D10}"/>
              </a:ext>
            </a:extLst>
          </p:cNvPr>
          <p:cNvSpPr>
            <a:spLocks noGrp="1"/>
          </p:cNvSpPr>
          <p:nvPr>
            <p:ph type="ftr" sz="quarter" idx="11"/>
          </p:nvPr>
        </p:nvSpPr>
        <p:spPr/>
        <p:txBody>
          <a:bodyPr/>
          <a:lstStyle/>
          <a:p>
            <a:r>
              <a:rPr lang="en-US" dirty="0">
                <a:solidFill>
                  <a:prstClr val="black">
                    <a:tint val="75000"/>
                  </a:prstClr>
                </a:solidFill>
              </a:rPr>
              <a:t>www.ssccb.wordpress.com</a:t>
            </a:r>
          </a:p>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30848F91-DABC-4174-AD7E-81856EEB01A8}"/>
              </a:ext>
            </a:extLst>
          </p:cNvPr>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9561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86EBD9-A4CF-41D1-B944-5AA5BB3AC81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62CD62-50DC-4971-85AB-16601C4C35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A8A27-25EB-4D1D-A6BA-F0EF10ACAFA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BCD5785-8A43-4CC4-A705-D4AA7E8DB57F}" type="datetimeFigureOut">
              <a:rPr lang="en-US" smtClean="0">
                <a:solidFill>
                  <a:prstClr val="black">
                    <a:tint val="75000"/>
                  </a:prstClr>
                </a:solidFill>
              </a:rPr>
              <a:pPr/>
              <a:t>3/15/2019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DAFEEACB-E405-42FE-AC48-94114668ADA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a:solidFill>
                  <a:prstClr val="black">
                    <a:tint val="75000"/>
                  </a:prstClr>
                </a:solidFill>
              </a:rPr>
              <a:t>www.ssccb.wordpress.com</a:t>
            </a:r>
          </a:p>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B5460FB2-8AB1-4A8D-9670-DDA3E69B49E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a:extLst>
              <a:ext uri="{FF2B5EF4-FFF2-40B4-BE49-F238E27FC236}">
                <a16:creationId xmlns:a16="http://schemas.microsoft.com/office/drawing/2014/main" id="{4760D17B-B9C3-4C3A-8DFD-FAD97E2800B3}"/>
              </a:ext>
            </a:extLst>
          </p:cNvPr>
          <p:cNvSpPr/>
          <p:nvPr userDrawn="1"/>
        </p:nvSpPr>
        <p:spPr>
          <a:xfrm>
            <a:off x="-39672" y="1"/>
            <a:ext cx="446072" cy="6348829"/>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8737974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6000">
              <a:schemeClr val="bg1"/>
            </a:gs>
            <a:gs pos="100000">
              <a:schemeClr val="accent1">
                <a:lumMod val="40000"/>
                <a:lumOff val="60000"/>
              </a:schemeClr>
            </a:gs>
          </a:gsLst>
          <a:lin ang="5400000" scaled="1"/>
        </a:gradFill>
        <a:effectLst/>
      </p:bgPr>
    </p:bg>
    <p:spTree>
      <p:nvGrpSpPr>
        <p:cNvPr id="1" name=""/>
        <p:cNvGrpSpPr/>
        <p:nvPr/>
      </p:nvGrpSpPr>
      <p:grpSpPr>
        <a:xfrm>
          <a:off x="0" y="0"/>
          <a:ext cx="0" cy="0"/>
          <a:chOff x="0" y="0"/>
          <a:chExt cx="0" cy="0"/>
        </a:xfrm>
      </p:grpSpPr>
      <p:sp>
        <p:nvSpPr>
          <p:cNvPr id="9" name="Rounded Rectangle 8"/>
          <p:cNvSpPr/>
          <p:nvPr/>
        </p:nvSpPr>
        <p:spPr>
          <a:xfrm>
            <a:off x="2514600" y="1547908"/>
            <a:ext cx="7315200" cy="4395692"/>
          </a:xfrm>
          <a:prstGeom prst="roundRect">
            <a:avLst>
              <a:gd name="adj" fmla="val 4918"/>
            </a:avLst>
          </a:prstGeom>
          <a:gradFill flip="none" rotWithShape="1">
            <a:gsLst>
              <a:gs pos="0">
                <a:schemeClr val="bg1">
                  <a:lumMod val="95000"/>
                </a:schemeClr>
              </a:gs>
              <a:gs pos="100000">
                <a:schemeClr val="bg1">
                  <a:lumMod val="65000"/>
                </a:schemeClr>
              </a:gs>
            </a:gsLst>
            <a:lin ang="5400000" scaled="1"/>
            <a:tileRect/>
          </a:gradFill>
          <a:ln w="76200">
            <a:noFill/>
          </a:ln>
          <a:effectLst>
            <a:reflection blurRad="6350" stA="52000" endA="300" endPos="35000" dir="5400000" sy="-100000" algn="bl" rotWithShape="0"/>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ounded Rectangle 21"/>
          <p:cNvSpPr/>
          <p:nvPr/>
        </p:nvSpPr>
        <p:spPr>
          <a:xfrm>
            <a:off x="2514600" y="1551486"/>
            <a:ext cx="7315200" cy="136196"/>
          </a:xfrm>
          <a:prstGeom prst="roundRect">
            <a:avLst>
              <a:gd name="adj" fmla="val 50000"/>
            </a:avLst>
          </a:prstGeom>
          <a:solidFill>
            <a:schemeClr val="bg1">
              <a:lumMod val="95000"/>
            </a:schemeClr>
          </a:solidFill>
          <a:ln>
            <a:noFill/>
          </a:ln>
          <a:effectLst>
            <a:innerShdw blurRad="63500" dist="508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ounded Rectangle 24"/>
          <p:cNvSpPr/>
          <p:nvPr/>
        </p:nvSpPr>
        <p:spPr>
          <a:xfrm>
            <a:off x="2819400" y="2313108"/>
            <a:ext cx="6705600" cy="3325692"/>
          </a:xfrm>
          <a:prstGeom prst="roundRect">
            <a:avLst>
              <a:gd name="adj" fmla="val 7102"/>
            </a:avLst>
          </a:prstGeom>
          <a:gradFill flip="none" rotWithShape="1">
            <a:gsLst>
              <a:gs pos="0">
                <a:schemeClr val="tx1">
                  <a:lumMod val="95000"/>
                  <a:lumOff val="5000"/>
                  <a:alpha val="0"/>
                </a:schemeClr>
              </a:gs>
              <a:gs pos="100000">
                <a:schemeClr val="tx1">
                  <a:lumMod val="85000"/>
                  <a:lumOff val="15000"/>
                  <a:alpha val="30000"/>
                </a:schemeClr>
              </a:gs>
            </a:gsLst>
            <a:lin ang="5400000" scaled="0"/>
            <a:tileRect/>
          </a:gradFill>
          <a:ln w="76200">
            <a:noFill/>
          </a:ln>
          <a:effectLst/>
          <a:scene3d>
            <a:camera prst="orthographicFront"/>
            <a:lightRig rig="threePt" dir="t"/>
          </a:scene3d>
          <a:sp3d>
            <a:bevelT w="63500" h="44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solidFill>
              </a:rPr>
              <a:t>Jeff’s Most Frequently Used Smartphone Apps</a:t>
            </a:r>
          </a:p>
          <a:p>
            <a:pPr algn="ctr"/>
            <a:r>
              <a:rPr lang="en-US" sz="3200" b="1" dirty="0">
                <a:solidFill>
                  <a:prstClr val="white"/>
                </a:solidFill>
              </a:rPr>
              <a:t>March 14, 2019</a:t>
            </a:r>
          </a:p>
          <a:p>
            <a:pPr algn="ctr"/>
            <a:r>
              <a:rPr lang="en-US" sz="3200" b="1" dirty="0">
                <a:solidFill>
                  <a:prstClr val="white"/>
                </a:solidFill>
              </a:rPr>
              <a:t>Presented by Jeff Hensel</a:t>
            </a:r>
          </a:p>
        </p:txBody>
      </p:sp>
      <p:sp>
        <p:nvSpPr>
          <p:cNvPr id="18" name="Oval 17"/>
          <p:cNvSpPr/>
          <p:nvPr/>
        </p:nvSpPr>
        <p:spPr>
          <a:xfrm>
            <a:off x="7652655" y="1891910"/>
            <a:ext cx="421198" cy="421198"/>
          </a:xfrm>
          <a:prstGeom prst="ellipse">
            <a:avLst/>
          </a:prstGeom>
          <a:gradFill flip="none" rotWithShape="1">
            <a:gsLst>
              <a:gs pos="0">
                <a:schemeClr val="accent3">
                  <a:lumMod val="20000"/>
                  <a:lumOff val="80000"/>
                </a:schemeClr>
              </a:gs>
              <a:gs pos="41000">
                <a:srgbClr val="7CDC34"/>
              </a:gs>
              <a:gs pos="100000">
                <a:schemeClr val="tx1">
                  <a:lumMod val="95000"/>
                  <a:lumOff val="5000"/>
                </a:schemeClr>
              </a:gs>
            </a:gsLst>
            <a:path path="circle">
              <a:fillToRect l="50000" t="50000" r="50000" b="50000"/>
            </a:path>
            <a:tileRect/>
          </a:gra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8236929" y="1891910"/>
            <a:ext cx="421198" cy="421198"/>
          </a:xfrm>
          <a:prstGeom prst="ellipse">
            <a:avLst/>
          </a:prstGeom>
          <a:gradFill flip="none" rotWithShape="1">
            <a:gsLst>
              <a:gs pos="0">
                <a:schemeClr val="accent5">
                  <a:lumMod val="20000"/>
                  <a:lumOff val="80000"/>
                </a:schemeClr>
              </a:gs>
              <a:gs pos="41000">
                <a:srgbClr val="00B0F0"/>
              </a:gs>
              <a:gs pos="100000">
                <a:schemeClr val="tx1">
                  <a:lumMod val="95000"/>
                  <a:lumOff val="5000"/>
                </a:schemeClr>
              </a:gs>
            </a:gsLst>
            <a:path path="circle">
              <a:fillToRect l="50000" t="50000" r="50000" b="50000"/>
            </a:path>
            <a:tileRect/>
          </a:gra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8815432" y="1891910"/>
            <a:ext cx="421198" cy="421198"/>
          </a:xfrm>
          <a:prstGeom prst="ellipse">
            <a:avLst/>
          </a:prstGeom>
          <a:gradFill flip="none" rotWithShape="1">
            <a:gsLst>
              <a:gs pos="0">
                <a:srgbClr val="FFD19F"/>
              </a:gs>
              <a:gs pos="41000">
                <a:srgbClr val="FF8601"/>
              </a:gs>
              <a:gs pos="100000">
                <a:schemeClr val="tx1">
                  <a:lumMod val="95000"/>
                  <a:lumOff val="5000"/>
                </a:schemeClr>
              </a:gs>
            </a:gsLst>
            <a:path path="circle">
              <a:fillToRect l="50000" t="50000" r="50000" b="50000"/>
            </a:path>
            <a:tileRect/>
          </a:gra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a:extLst>
              <a:ext uri="{FF2B5EF4-FFF2-40B4-BE49-F238E27FC236}">
                <a16:creationId xmlns:a16="http://schemas.microsoft.com/office/drawing/2014/main" id="{6DD6037B-58AB-4A02-9A3C-D4EE683C3DDD}"/>
              </a:ext>
            </a:extLst>
          </p:cNvPr>
          <p:cNvSpPr/>
          <p:nvPr/>
        </p:nvSpPr>
        <p:spPr>
          <a:xfrm>
            <a:off x="2061498" y="240230"/>
            <a:ext cx="8069004" cy="923330"/>
          </a:xfrm>
          <a:prstGeom prst="rect">
            <a:avLst/>
          </a:prstGeom>
          <a:noFill/>
        </p:spPr>
        <p:txBody>
          <a:bodyPr wrap="none" lIns="91440" tIns="45720" rIns="91440" bIns="45720">
            <a:spAutoFit/>
          </a:bodyPr>
          <a:lstStyle/>
          <a:p>
            <a:pPr algn="ctr"/>
            <a:r>
              <a:rPr lang="en-US" sz="5400" b="1" spc="50" dirty="0">
                <a:ln w="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innerShdw blurRad="63500" dist="50800" dir="13500000">
                    <a:srgbClr val="000000">
                      <a:alpha val="50000"/>
                    </a:srgbClr>
                  </a:innerShdw>
                </a:effectLst>
              </a:rPr>
              <a:t>Summerset Computer Club</a:t>
            </a:r>
          </a:p>
        </p:txBody>
      </p:sp>
      <p:sp>
        <p:nvSpPr>
          <p:cNvPr id="11" name="Footer Placeholder 4">
            <a:extLst>
              <a:ext uri="{FF2B5EF4-FFF2-40B4-BE49-F238E27FC236}">
                <a16:creationId xmlns:a16="http://schemas.microsoft.com/office/drawing/2014/main" id="{2BE24D1E-1E41-4E88-9DF9-BA48D78DCC95}"/>
              </a:ext>
            </a:extLst>
          </p:cNvPr>
          <p:cNvSpPr txBox="1">
            <a:spLocks/>
          </p:cNvSpPr>
          <p:nvPr/>
        </p:nvSpPr>
        <p:spPr>
          <a:xfrm>
            <a:off x="4288640" y="6459787"/>
            <a:ext cx="3617103" cy="365125"/>
          </a:xfrm>
          <a:prstGeom prst="rect">
            <a:avLst/>
          </a:prstGeom>
        </p:spPr>
        <p:txBody>
          <a:bodyPr vert="horz" lIns="91440" tIns="45720" rIns="91440" bIns="45720" rtlCol="0" anchor="ctr"/>
          <a:lstStyle>
            <a:defPPr>
              <a:defRPr lang="en-US"/>
            </a:defPPr>
            <a:lvl1pPr marL="0" algn="ctr" defTabSz="457200" rtl="0" eaLnBrk="1" latinLnBrk="0" hangingPunct="1">
              <a:defRPr sz="2000" b="1"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rPr>
              <a:t>www.ssccb.wordpress.com</a:t>
            </a:r>
          </a:p>
        </p:txBody>
      </p:sp>
    </p:spTree>
    <p:extLst>
      <p:ext uri="{BB962C8B-B14F-4D97-AF65-F5344CB8AC3E}">
        <p14:creationId xmlns:p14="http://schemas.microsoft.com/office/powerpoint/2010/main" val="177834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B93C-1B8C-4348-BEF3-C8FD82EC5ACC}"/>
              </a:ext>
            </a:extLst>
          </p:cNvPr>
          <p:cNvSpPr>
            <a:spLocks noGrp="1"/>
          </p:cNvSpPr>
          <p:nvPr>
            <p:ph type="title"/>
          </p:nvPr>
        </p:nvSpPr>
        <p:spPr>
          <a:xfrm>
            <a:off x="2667000" y="365127"/>
            <a:ext cx="9144000" cy="1325563"/>
          </a:xfrm>
        </p:spPr>
        <p:txBody>
          <a:bodyPr/>
          <a:lstStyle/>
          <a:p>
            <a:r>
              <a:rPr lang="en-US" dirty="0"/>
              <a:t>Sudoku, Photo Collage and Paint by Number</a:t>
            </a:r>
          </a:p>
        </p:txBody>
      </p:sp>
      <p:sp>
        <p:nvSpPr>
          <p:cNvPr id="3" name="Content Placeholder 2">
            <a:extLst>
              <a:ext uri="{FF2B5EF4-FFF2-40B4-BE49-F238E27FC236}">
                <a16:creationId xmlns:a16="http://schemas.microsoft.com/office/drawing/2014/main" id="{CBF3E93A-D561-40B5-A2BA-399F2BDA3609}"/>
              </a:ext>
            </a:extLst>
          </p:cNvPr>
          <p:cNvSpPr>
            <a:spLocks noGrp="1"/>
          </p:cNvSpPr>
          <p:nvPr>
            <p:ph idx="1"/>
          </p:nvPr>
        </p:nvSpPr>
        <p:spPr>
          <a:xfrm>
            <a:off x="838200" y="1828801"/>
            <a:ext cx="9144000" cy="4038600"/>
          </a:xfrm>
        </p:spPr>
        <p:txBody>
          <a:bodyPr/>
          <a:lstStyle/>
          <a:p>
            <a:r>
              <a:rPr lang="en-US" u="sng" dirty="0"/>
              <a:t>Sudoku</a:t>
            </a:r>
            <a:r>
              <a:rPr lang="en-US" dirty="0"/>
              <a:t> is a popular number placing puzzle. The object is to place the numbers 1 to 9 in the empty squares so that each row, each column and each </a:t>
            </a:r>
            <a:r>
              <a:rPr lang="en-US" b="1" dirty="0"/>
              <a:t>3x3 box</a:t>
            </a:r>
            <a:r>
              <a:rPr lang="en-US" dirty="0"/>
              <a:t> contains the same number </a:t>
            </a:r>
            <a:r>
              <a:rPr lang="en-US" b="1" dirty="0"/>
              <a:t>only</a:t>
            </a:r>
            <a:r>
              <a:rPr lang="en-US" dirty="0"/>
              <a:t> once.</a:t>
            </a:r>
          </a:p>
          <a:p>
            <a:r>
              <a:rPr lang="en-US" dirty="0"/>
              <a:t>Choose the frame with the desired number of spaces and places photos into them. Save as a beautiful new photo collage.</a:t>
            </a:r>
          </a:p>
          <a:p>
            <a:r>
              <a:rPr lang="en-US" u="sng" dirty="0"/>
              <a:t>Paint by Number</a:t>
            </a:r>
            <a:r>
              <a:rPr lang="en-US" dirty="0"/>
              <a:t> is just that only on your phone.</a:t>
            </a:r>
          </a:p>
        </p:txBody>
      </p:sp>
      <p:pic>
        <p:nvPicPr>
          <p:cNvPr id="4" name="Picture 3">
            <a:extLst>
              <a:ext uri="{FF2B5EF4-FFF2-40B4-BE49-F238E27FC236}">
                <a16:creationId xmlns:a16="http://schemas.microsoft.com/office/drawing/2014/main" id="{7096CA66-8F15-4059-92E8-77D6FDEF575C}"/>
              </a:ext>
            </a:extLst>
          </p:cNvPr>
          <p:cNvPicPr>
            <a:picLocks noChangeAspect="1"/>
          </p:cNvPicPr>
          <p:nvPr/>
        </p:nvPicPr>
        <p:blipFill>
          <a:blip r:embed="rId2"/>
          <a:stretch>
            <a:fillRect/>
          </a:stretch>
        </p:blipFill>
        <p:spPr>
          <a:xfrm>
            <a:off x="10435280" y="1372243"/>
            <a:ext cx="1600201" cy="1600201"/>
          </a:xfrm>
          <a:prstGeom prst="rect">
            <a:avLst/>
          </a:prstGeom>
        </p:spPr>
      </p:pic>
      <p:pic>
        <p:nvPicPr>
          <p:cNvPr id="5" name="Picture 4">
            <a:extLst>
              <a:ext uri="{FF2B5EF4-FFF2-40B4-BE49-F238E27FC236}">
                <a16:creationId xmlns:a16="http://schemas.microsoft.com/office/drawing/2014/main" id="{974E52A5-BD2D-4A11-8C09-ACE5258F08FC}"/>
              </a:ext>
            </a:extLst>
          </p:cNvPr>
          <p:cNvPicPr>
            <a:picLocks noChangeAspect="1"/>
          </p:cNvPicPr>
          <p:nvPr/>
        </p:nvPicPr>
        <p:blipFill rotWithShape="1">
          <a:blip r:embed="rId3"/>
          <a:srcRect t="21381"/>
          <a:stretch/>
        </p:blipFill>
        <p:spPr>
          <a:xfrm>
            <a:off x="10528008" y="3048000"/>
            <a:ext cx="1422983" cy="1681163"/>
          </a:xfrm>
          <a:prstGeom prst="rect">
            <a:avLst/>
          </a:prstGeom>
        </p:spPr>
      </p:pic>
      <p:pic>
        <p:nvPicPr>
          <p:cNvPr id="6" name="Picture 5">
            <a:extLst>
              <a:ext uri="{FF2B5EF4-FFF2-40B4-BE49-F238E27FC236}">
                <a16:creationId xmlns:a16="http://schemas.microsoft.com/office/drawing/2014/main" id="{6454504F-B9CB-4DD6-A748-FB3C44A8E3DA}"/>
              </a:ext>
            </a:extLst>
          </p:cNvPr>
          <p:cNvPicPr>
            <a:picLocks noChangeAspect="1"/>
          </p:cNvPicPr>
          <p:nvPr/>
        </p:nvPicPr>
        <p:blipFill rotWithShape="1">
          <a:blip r:embed="rId4"/>
          <a:srcRect t="23243" b="4516"/>
          <a:stretch/>
        </p:blipFill>
        <p:spPr>
          <a:xfrm>
            <a:off x="10439400" y="4800600"/>
            <a:ext cx="1600200" cy="2057400"/>
          </a:xfrm>
          <a:prstGeom prst="rect">
            <a:avLst/>
          </a:prstGeom>
        </p:spPr>
      </p:pic>
      <p:sp>
        <p:nvSpPr>
          <p:cNvPr id="7" name="Explosion: 14 Points 6">
            <a:extLst>
              <a:ext uri="{FF2B5EF4-FFF2-40B4-BE49-F238E27FC236}">
                <a16:creationId xmlns:a16="http://schemas.microsoft.com/office/drawing/2014/main" id="{4E446CE8-B145-4167-B859-2F3C95B43952}"/>
              </a:ext>
            </a:extLst>
          </p:cNvPr>
          <p:cNvSpPr/>
          <p:nvPr/>
        </p:nvSpPr>
        <p:spPr>
          <a:xfrm>
            <a:off x="0" y="83346"/>
            <a:ext cx="3048000" cy="1676400"/>
          </a:xfrm>
          <a:prstGeom prst="irregularSeal2">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The Wife’s Favorites</a:t>
            </a:r>
          </a:p>
        </p:txBody>
      </p:sp>
    </p:spTree>
    <p:extLst>
      <p:ext uri="{BB962C8B-B14F-4D97-AF65-F5344CB8AC3E}">
        <p14:creationId xmlns:p14="http://schemas.microsoft.com/office/powerpoint/2010/main" val="391516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CD76F-3518-4452-B7BB-A8D373685E0E}"/>
              </a:ext>
            </a:extLst>
          </p:cNvPr>
          <p:cNvSpPr>
            <a:spLocks noGrp="1"/>
          </p:cNvSpPr>
          <p:nvPr>
            <p:ph type="title"/>
          </p:nvPr>
        </p:nvSpPr>
        <p:spPr/>
        <p:txBody>
          <a:bodyPr/>
          <a:lstStyle/>
          <a:p>
            <a:r>
              <a:rPr lang="en-US" dirty="0"/>
              <a:t>Paint by Number: Coloring Book</a:t>
            </a:r>
          </a:p>
        </p:txBody>
      </p:sp>
      <p:sp>
        <p:nvSpPr>
          <p:cNvPr id="7" name="Content Placeholder 6">
            <a:extLst>
              <a:ext uri="{FF2B5EF4-FFF2-40B4-BE49-F238E27FC236}">
                <a16:creationId xmlns:a16="http://schemas.microsoft.com/office/drawing/2014/main" id="{02122595-1D0F-4228-88EA-0898896ABA29}"/>
              </a:ext>
            </a:extLst>
          </p:cNvPr>
          <p:cNvSpPr>
            <a:spLocks noGrp="1"/>
          </p:cNvSpPr>
          <p:nvPr>
            <p:ph idx="1"/>
          </p:nvPr>
        </p:nvSpPr>
        <p:spPr>
          <a:xfrm>
            <a:off x="838200" y="1825625"/>
            <a:ext cx="6019800" cy="4351338"/>
          </a:xfrm>
        </p:spPr>
        <p:txBody>
          <a:bodyPr>
            <a:normAutofit fontScale="92500"/>
          </a:bodyPr>
          <a:lstStyle/>
          <a:p>
            <a:r>
              <a:rPr lang="en-US" dirty="0"/>
              <a:t>Just like it sounds, fill in the numbered spaces with the appropriate colors until the picture is complete. Pinch to zoom in to see the smaller areas. Touch the color circle at the bottom then touch the numbered areas to match. A great surprise at the end as the picture is completed in a movie form from start to finish!</a:t>
            </a:r>
          </a:p>
        </p:txBody>
      </p:sp>
      <p:pic>
        <p:nvPicPr>
          <p:cNvPr id="8" name="Picture 7">
            <a:extLst>
              <a:ext uri="{FF2B5EF4-FFF2-40B4-BE49-F238E27FC236}">
                <a16:creationId xmlns:a16="http://schemas.microsoft.com/office/drawing/2014/main" id="{9D04AC20-97FF-4FD9-918B-CD58048CD5D5}"/>
              </a:ext>
            </a:extLst>
          </p:cNvPr>
          <p:cNvPicPr>
            <a:picLocks noChangeAspect="1"/>
          </p:cNvPicPr>
          <p:nvPr/>
        </p:nvPicPr>
        <p:blipFill rotWithShape="1">
          <a:blip r:embed="rId2"/>
          <a:srcRect t="23243" b="4516"/>
          <a:stretch/>
        </p:blipFill>
        <p:spPr>
          <a:xfrm>
            <a:off x="7848600" y="152400"/>
            <a:ext cx="1600200" cy="2057400"/>
          </a:xfrm>
          <a:prstGeom prst="rect">
            <a:avLst/>
          </a:prstGeom>
        </p:spPr>
      </p:pic>
      <p:pic>
        <p:nvPicPr>
          <p:cNvPr id="10" name="Picture 9" descr="A close up of text on a white background&#10;&#10;Description automatically generated">
            <a:extLst>
              <a:ext uri="{FF2B5EF4-FFF2-40B4-BE49-F238E27FC236}">
                <a16:creationId xmlns:a16="http://schemas.microsoft.com/office/drawing/2014/main" id="{6EC0C463-448C-4874-B714-1DA03999F3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2912" y="2197443"/>
            <a:ext cx="2336576" cy="4155989"/>
          </a:xfrm>
          <a:prstGeom prst="rect">
            <a:avLst/>
          </a:prstGeom>
        </p:spPr>
      </p:pic>
      <p:pic>
        <p:nvPicPr>
          <p:cNvPr id="12" name="Picture 11" descr="A close up of a logo&#10;&#10;Description automatically generated">
            <a:extLst>
              <a:ext uri="{FF2B5EF4-FFF2-40B4-BE49-F238E27FC236}">
                <a16:creationId xmlns:a16="http://schemas.microsoft.com/office/drawing/2014/main" id="{3FBFF7EF-1485-44A0-9B90-83B7C440FA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0782" y="2553494"/>
            <a:ext cx="2704306" cy="2704306"/>
          </a:xfrm>
          <a:prstGeom prst="rect">
            <a:avLst/>
          </a:prstGeom>
        </p:spPr>
      </p:pic>
    </p:spTree>
    <p:extLst>
      <p:ext uri="{BB962C8B-B14F-4D97-AF65-F5344CB8AC3E}">
        <p14:creationId xmlns:p14="http://schemas.microsoft.com/office/powerpoint/2010/main" val="282480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FCF93-F2BB-453A-9AC6-906A5F9F155C}"/>
              </a:ext>
            </a:extLst>
          </p:cNvPr>
          <p:cNvSpPr>
            <a:spLocks noGrp="1"/>
          </p:cNvSpPr>
          <p:nvPr>
            <p:ph type="title"/>
          </p:nvPr>
        </p:nvSpPr>
        <p:spPr/>
        <p:txBody>
          <a:bodyPr/>
          <a:lstStyle/>
          <a:p>
            <a:r>
              <a:rPr lang="en-US" dirty="0"/>
              <a:t>The Widget Screen – Swipe Right</a:t>
            </a:r>
          </a:p>
        </p:txBody>
      </p:sp>
      <p:sp>
        <p:nvSpPr>
          <p:cNvPr id="3" name="Content Placeholder 2">
            <a:extLst>
              <a:ext uri="{FF2B5EF4-FFF2-40B4-BE49-F238E27FC236}">
                <a16:creationId xmlns:a16="http://schemas.microsoft.com/office/drawing/2014/main" id="{1BAFB50A-ABC7-4CA2-AD3E-F8607B5ADB43}"/>
              </a:ext>
            </a:extLst>
          </p:cNvPr>
          <p:cNvSpPr>
            <a:spLocks noGrp="1"/>
          </p:cNvSpPr>
          <p:nvPr>
            <p:ph idx="1"/>
          </p:nvPr>
        </p:nvSpPr>
        <p:spPr>
          <a:xfrm>
            <a:off x="838200" y="1825625"/>
            <a:ext cx="5105400" cy="4351338"/>
          </a:xfrm>
        </p:spPr>
        <p:txBody>
          <a:bodyPr>
            <a:normAutofit fontScale="70000" lnSpcReduction="20000"/>
          </a:bodyPr>
          <a:lstStyle/>
          <a:p>
            <a:r>
              <a:rPr lang="en-US" dirty="0"/>
              <a:t>Todays Appointments</a:t>
            </a:r>
          </a:p>
          <a:p>
            <a:r>
              <a:rPr lang="en-US" dirty="0"/>
              <a:t>Batter Level</a:t>
            </a:r>
          </a:p>
          <a:p>
            <a:r>
              <a:rPr lang="en-US" dirty="0" err="1"/>
              <a:t>Weatherbug</a:t>
            </a:r>
            <a:r>
              <a:rPr lang="en-US" dirty="0"/>
              <a:t> for Today’s Weather</a:t>
            </a:r>
          </a:p>
          <a:p>
            <a:r>
              <a:rPr lang="en-US" dirty="0"/>
              <a:t>Clock. A Large Clock</a:t>
            </a:r>
          </a:p>
          <a:p>
            <a:r>
              <a:rPr lang="en-US" dirty="0"/>
              <a:t>Google Assistant</a:t>
            </a:r>
          </a:p>
          <a:p>
            <a:r>
              <a:rPr lang="en-US" dirty="0"/>
              <a:t>News. This is Apple’s News app</a:t>
            </a:r>
          </a:p>
          <a:p>
            <a:r>
              <a:rPr lang="en-US" dirty="0"/>
              <a:t>Stocks</a:t>
            </a:r>
          </a:p>
          <a:p>
            <a:r>
              <a:rPr lang="en-US" dirty="0"/>
              <a:t>Google Transit Departures</a:t>
            </a:r>
          </a:p>
          <a:p>
            <a:r>
              <a:rPr lang="en-US" dirty="0"/>
              <a:t>Easy BART</a:t>
            </a:r>
          </a:p>
          <a:p>
            <a:r>
              <a:rPr lang="en-US" dirty="0"/>
              <a:t>ESPN</a:t>
            </a:r>
          </a:p>
          <a:p>
            <a:r>
              <a:rPr lang="en-US" dirty="0"/>
              <a:t>PGA Tour Leaderboard</a:t>
            </a:r>
          </a:p>
          <a:p>
            <a:r>
              <a:rPr lang="en-US" dirty="0"/>
              <a:t>Zillow – Nearby Homes</a:t>
            </a:r>
          </a:p>
          <a:p>
            <a:endParaRPr lang="en-US" dirty="0"/>
          </a:p>
          <a:p>
            <a:endParaRPr lang="en-US" dirty="0"/>
          </a:p>
        </p:txBody>
      </p:sp>
      <p:pic>
        <p:nvPicPr>
          <p:cNvPr id="5" name="Picture 4" descr="A screenshot of a cell phone&#10;&#10;Description automatically generated">
            <a:extLst>
              <a:ext uri="{FF2B5EF4-FFF2-40B4-BE49-F238E27FC236}">
                <a16:creationId xmlns:a16="http://schemas.microsoft.com/office/drawing/2014/main" id="{E71B8E1D-EBE7-4CEC-AD93-1D56B84A1A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1860" y="1748574"/>
            <a:ext cx="2771540" cy="4929647"/>
          </a:xfrm>
          <a:prstGeom prst="rect">
            <a:avLst/>
          </a:prstGeom>
        </p:spPr>
      </p:pic>
      <p:grpSp>
        <p:nvGrpSpPr>
          <p:cNvPr id="7" name="Group 6">
            <a:extLst>
              <a:ext uri="{FF2B5EF4-FFF2-40B4-BE49-F238E27FC236}">
                <a16:creationId xmlns:a16="http://schemas.microsoft.com/office/drawing/2014/main" id="{F553CE4B-F4F3-4786-ABAD-76AD0A5DAB10}"/>
              </a:ext>
            </a:extLst>
          </p:cNvPr>
          <p:cNvGrpSpPr/>
          <p:nvPr/>
        </p:nvGrpSpPr>
        <p:grpSpPr>
          <a:xfrm>
            <a:off x="5943600" y="1698928"/>
            <a:ext cx="3034211" cy="5016128"/>
            <a:chOff x="5943600" y="1698928"/>
            <a:chExt cx="3034211" cy="5016128"/>
          </a:xfrm>
        </p:grpSpPr>
        <p:pic>
          <p:nvPicPr>
            <p:cNvPr id="6" name="Picture 5" descr="A screen shot of a parking lot&#10;&#10;Description automatically generated">
              <a:extLst>
                <a:ext uri="{FF2B5EF4-FFF2-40B4-BE49-F238E27FC236}">
                  <a16:creationId xmlns:a16="http://schemas.microsoft.com/office/drawing/2014/main" id="{068452B3-C7F4-4E74-9FFB-E4C3B18FEE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7649" y="1698928"/>
              <a:ext cx="2820162" cy="5016128"/>
            </a:xfrm>
            <a:prstGeom prst="rect">
              <a:avLst/>
            </a:prstGeom>
          </p:spPr>
        </p:pic>
        <p:pic>
          <p:nvPicPr>
            <p:cNvPr id="4" name="Picture 3">
              <a:extLst>
                <a:ext uri="{FF2B5EF4-FFF2-40B4-BE49-F238E27FC236}">
                  <a16:creationId xmlns:a16="http://schemas.microsoft.com/office/drawing/2014/main" id="{3EA22BD7-731C-4989-8EDF-4AB54135A6A1}"/>
                </a:ext>
              </a:extLst>
            </p:cNvPr>
            <p:cNvPicPr>
              <a:picLocks noChangeAspect="1"/>
            </p:cNvPicPr>
            <p:nvPr/>
          </p:nvPicPr>
          <p:blipFill>
            <a:blip r:embed="rId5"/>
            <a:stretch>
              <a:fillRect/>
            </a:stretch>
          </p:blipFill>
          <p:spPr>
            <a:xfrm>
              <a:off x="5943600" y="2667000"/>
              <a:ext cx="1828800" cy="1828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41745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4206-C319-4F4C-A6D4-565BD1651724}"/>
              </a:ext>
            </a:extLst>
          </p:cNvPr>
          <p:cNvSpPr>
            <a:spLocks noGrp="1"/>
          </p:cNvSpPr>
          <p:nvPr>
            <p:ph type="title"/>
          </p:nvPr>
        </p:nvSpPr>
        <p:spPr>
          <a:xfrm>
            <a:off x="838200" y="365127"/>
            <a:ext cx="10515600" cy="1325563"/>
          </a:xfrm>
        </p:spPr>
        <p:txBody>
          <a:bodyPr/>
          <a:lstStyle/>
          <a:p>
            <a:r>
              <a:rPr lang="en-US" dirty="0"/>
              <a:t>One More!  Control Center is Very Useful</a:t>
            </a:r>
          </a:p>
        </p:txBody>
      </p:sp>
      <p:sp>
        <p:nvSpPr>
          <p:cNvPr id="3" name="Content Placeholder 2">
            <a:extLst>
              <a:ext uri="{FF2B5EF4-FFF2-40B4-BE49-F238E27FC236}">
                <a16:creationId xmlns:a16="http://schemas.microsoft.com/office/drawing/2014/main" id="{A3E9E6BA-358D-4473-A39A-E8449D55AC57}"/>
              </a:ext>
            </a:extLst>
          </p:cNvPr>
          <p:cNvSpPr>
            <a:spLocks noGrp="1"/>
          </p:cNvSpPr>
          <p:nvPr>
            <p:ph idx="1"/>
          </p:nvPr>
        </p:nvSpPr>
        <p:spPr>
          <a:xfrm>
            <a:off x="838200" y="1825625"/>
            <a:ext cx="8305800" cy="4351338"/>
          </a:xfrm>
        </p:spPr>
        <p:txBody>
          <a:bodyPr/>
          <a:lstStyle/>
          <a:p>
            <a:r>
              <a:rPr lang="en-US"/>
              <a:t>Swipe down from the top right of screen on iPhone 8 or newer.</a:t>
            </a:r>
          </a:p>
          <a:p>
            <a:r>
              <a:rPr lang="en-US"/>
              <a:t>Swipe up from the bottom center on iPhone 7 or earlier</a:t>
            </a:r>
          </a:p>
          <a:p>
            <a:r>
              <a:rPr lang="en-US"/>
              <a:t>There are some serious shortcuts here. My favs are Magnifying Glass, Flashlight and Calculator. This is also where I switch on/off Airplane Mode, Wifi and Bluetooth.</a:t>
            </a:r>
            <a:endParaRPr lang="en-US" dirty="0"/>
          </a:p>
        </p:txBody>
      </p:sp>
      <p:pic>
        <p:nvPicPr>
          <p:cNvPr id="5" name="Picture 4" descr="A screenshot of a cell phone&#10;&#10;Description automatically generated">
            <a:extLst>
              <a:ext uri="{FF2B5EF4-FFF2-40B4-BE49-F238E27FC236}">
                <a16:creationId xmlns:a16="http://schemas.microsoft.com/office/drawing/2014/main" id="{8109F86E-3DC6-4683-99EC-D2880C8C0D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1377419"/>
            <a:ext cx="2790503" cy="4963374"/>
          </a:xfrm>
          <a:prstGeom prst="rect">
            <a:avLst/>
          </a:prstGeom>
        </p:spPr>
      </p:pic>
      <p:pic>
        <p:nvPicPr>
          <p:cNvPr id="4" name="Picture 3">
            <a:extLst>
              <a:ext uri="{FF2B5EF4-FFF2-40B4-BE49-F238E27FC236}">
                <a16:creationId xmlns:a16="http://schemas.microsoft.com/office/drawing/2014/main" id="{2D5E24BD-BFCD-4996-BB62-09E9E4FCC99C}"/>
              </a:ext>
            </a:extLst>
          </p:cNvPr>
          <p:cNvPicPr>
            <a:picLocks noChangeAspect="1"/>
          </p:cNvPicPr>
          <p:nvPr/>
        </p:nvPicPr>
        <p:blipFill>
          <a:blip r:embed="rId4"/>
          <a:stretch>
            <a:fillRect/>
          </a:stretch>
        </p:blipFill>
        <p:spPr>
          <a:xfrm>
            <a:off x="10777537" y="684530"/>
            <a:ext cx="1152525" cy="1152525"/>
          </a:xfrm>
          <a:prstGeom prst="rect">
            <a:avLst/>
          </a:prstGeom>
        </p:spPr>
      </p:pic>
    </p:spTree>
    <p:extLst>
      <p:ext uri="{BB962C8B-B14F-4D97-AF65-F5344CB8AC3E}">
        <p14:creationId xmlns:p14="http://schemas.microsoft.com/office/powerpoint/2010/main" val="334159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0824-C013-4DA2-8517-866FF7119EA7}"/>
              </a:ext>
            </a:extLst>
          </p:cNvPr>
          <p:cNvSpPr>
            <a:spLocks noGrp="1"/>
          </p:cNvSpPr>
          <p:nvPr>
            <p:ph type="title"/>
          </p:nvPr>
        </p:nvSpPr>
        <p:spPr/>
        <p:txBody>
          <a:bodyPr/>
          <a:lstStyle/>
          <a:p>
            <a:r>
              <a:rPr lang="en-US" dirty="0"/>
              <a:t>Honorable Mentions</a:t>
            </a:r>
          </a:p>
        </p:txBody>
      </p:sp>
      <p:sp>
        <p:nvSpPr>
          <p:cNvPr id="3" name="Content Placeholder 2">
            <a:extLst>
              <a:ext uri="{FF2B5EF4-FFF2-40B4-BE49-F238E27FC236}">
                <a16:creationId xmlns:a16="http://schemas.microsoft.com/office/drawing/2014/main" id="{95755421-84E2-4B95-9EE6-80266EF5BA66}"/>
              </a:ext>
            </a:extLst>
          </p:cNvPr>
          <p:cNvSpPr>
            <a:spLocks noGrp="1"/>
          </p:cNvSpPr>
          <p:nvPr>
            <p:ph idx="1"/>
          </p:nvPr>
        </p:nvSpPr>
        <p:spPr>
          <a:xfrm>
            <a:off x="838200" y="1825625"/>
            <a:ext cx="6096000" cy="4351338"/>
          </a:xfrm>
        </p:spPr>
        <p:txBody>
          <a:bodyPr/>
          <a:lstStyle/>
          <a:p>
            <a:pPr>
              <a:lnSpc>
                <a:spcPct val="150000"/>
              </a:lnSpc>
            </a:pPr>
            <a:r>
              <a:rPr lang="en-US" u="sng" dirty="0" err="1"/>
              <a:t>myAir</a:t>
            </a:r>
            <a:r>
              <a:rPr lang="en-US" dirty="0"/>
              <a:t>. CPAP app</a:t>
            </a:r>
          </a:p>
          <a:p>
            <a:pPr>
              <a:lnSpc>
                <a:spcPct val="150000"/>
              </a:lnSpc>
            </a:pPr>
            <a:r>
              <a:rPr lang="en-US" u="sng" dirty="0"/>
              <a:t>Mint</a:t>
            </a:r>
          </a:p>
          <a:p>
            <a:pPr>
              <a:lnSpc>
                <a:spcPct val="150000"/>
              </a:lnSpc>
            </a:pPr>
            <a:r>
              <a:rPr lang="en-US" u="sng" dirty="0"/>
              <a:t>Wells Fargo</a:t>
            </a:r>
          </a:p>
          <a:p>
            <a:pPr>
              <a:lnSpc>
                <a:spcPct val="150000"/>
              </a:lnSpc>
            </a:pPr>
            <a:r>
              <a:rPr lang="en-US" u="sng" dirty="0"/>
              <a:t>Google Play Music</a:t>
            </a:r>
          </a:p>
          <a:p>
            <a:pPr>
              <a:lnSpc>
                <a:spcPct val="150000"/>
              </a:lnSpc>
            </a:pPr>
            <a:r>
              <a:rPr lang="en-US" u="sng" dirty="0"/>
              <a:t>FaceTime</a:t>
            </a:r>
            <a:r>
              <a:rPr lang="en-US" dirty="0"/>
              <a:t> and </a:t>
            </a:r>
            <a:r>
              <a:rPr lang="en-US" u="sng" dirty="0"/>
              <a:t>Google Duo</a:t>
            </a:r>
          </a:p>
          <a:p>
            <a:endParaRPr lang="en-US" dirty="0"/>
          </a:p>
        </p:txBody>
      </p:sp>
      <p:pic>
        <p:nvPicPr>
          <p:cNvPr id="4" name="Picture 3">
            <a:extLst>
              <a:ext uri="{FF2B5EF4-FFF2-40B4-BE49-F238E27FC236}">
                <a16:creationId xmlns:a16="http://schemas.microsoft.com/office/drawing/2014/main" id="{265693BD-5D49-4EC8-AC23-7FD24236D505}"/>
              </a:ext>
            </a:extLst>
          </p:cNvPr>
          <p:cNvPicPr>
            <a:picLocks noChangeAspect="1"/>
          </p:cNvPicPr>
          <p:nvPr/>
        </p:nvPicPr>
        <p:blipFill>
          <a:blip r:embed="rId3"/>
          <a:stretch>
            <a:fillRect/>
          </a:stretch>
        </p:blipFill>
        <p:spPr>
          <a:xfrm>
            <a:off x="5410200" y="1532197"/>
            <a:ext cx="2981325" cy="1533525"/>
          </a:xfrm>
          <a:prstGeom prst="rect">
            <a:avLst/>
          </a:prstGeom>
        </p:spPr>
      </p:pic>
      <p:pic>
        <p:nvPicPr>
          <p:cNvPr id="5" name="Picture 4">
            <a:extLst>
              <a:ext uri="{FF2B5EF4-FFF2-40B4-BE49-F238E27FC236}">
                <a16:creationId xmlns:a16="http://schemas.microsoft.com/office/drawing/2014/main" id="{069C2782-6B6F-42AE-8EA1-961A5F64AAFC}"/>
              </a:ext>
            </a:extLst>
          </p:cNvPr>
          <p:cNvPicPr>
            <a:picLocks noChangeAspect="1"/>
          </p:cNvPicPr>
          <p:nvPr/>
        </p:nvPicPr>
        <p:blipFill rotWithShape="1">
          <a:blip r:embed="rId4"/>
          <a:srcRect l="11636" t="26306" r="9818" b="26856"/>
          <a:stretch/>
        </p:blipFill>
        <p:spPr>
          <a:xfrm>
            <a:off x="8866412" y="2531434"/>
            <a:ext cx="2880359" cy="1143000"/>
          </a:xfrm>
          <a:prstGeom prst="rect">
            <a:avLst/>
          </a:prstGeom>
        </p:spPr>
      </p:pic>
      <p:pic>
        <p:nvPicPr>
          <p:cNvPr id="7" name="Picture 6">
            <a:extLst>
              <a:ext uri="{FF2B5EF4-FFF2-40B4-BE49-F238E27FC236}">
                <a16:creationId xmlns:a16="http://schemas.microsoft.com/office/drawing/2014/main" id="{6ABCE1C8-F3F1-4F67-94F1-82908796249E}"/>
              </a:ext>
            </a:extLst>
          </p:cNvPr>
          <p:cNvPicPr>
            <a:picLocks noChangeAspect="1"/>
          </p:cNvPicPr>
          <p:nvPr/>
        </p:nvPicPr>
        <p:blipFill rotWithShape="1">
          <a:blip r:embed="rId5"/>
          <a:srcRect t="28288" b="33079"/>
          <a:stretch/>
        </p:blipFill>
        <p:spPr>
          <a:xfrm>
            <a:off x="8728636" y="4109648"/>
            <a:ext cx="3155913" cy="1219201"/>
          </a:xfrm>
          <a:prstGeom prst="rect">
            <a:avLst/>
          </a:prstGeom>
        </p:spPr>
      </p:pic>
      <p:grpSp>
        <p:nvGrpSpPr>
          <p:cNvPr id="10" name="Group 9">
            <a:extLst>
              <a:ext uri="{FF2B5EF4-FFF2-40B4-BE49-F238E27FC236}">
                <a16:creationId xmlns:a16="http://schemas.microsoft.com/office/drawing/2014/main" id="{C32010E6-5F9D-42FC-AE0E-D50856A8B3BE}"/>
              </a:ext>
            </a:extLst>
          </p:cNvPr>
          <p:cNvGrpSpPr/>
          <p:nvPr/>
        </p:nvGrpSpPr>
        <p:grpSpPr>
          <a:xfrm>
            <a:off x="5546987" y="4876800"/>
            <a:ext cx="3292213" cy="1628775"/>
            <a:chOff x="7848600" y="4953000"/>
            <a:chExt cx="3292213" cy="1628775"/>
          </a:xfrm>
        </p:grpSpPr>
        <p:pic>
          <p:nvPicPr>
            <p:cNvPr id="8" name="Picture 7">
              <a:extLst>
                <a:ext uri="{FF2B5EF4-FFF2-40B4-BE49-F238E27FC236}">
                  <a16:creationId xmlns:a16="http://schemas.microsoft.com/office/drawing/2014/main" id="{339902CC-4CCA-4D40-8FA0-D965F539241A}"/>
                </a:ext>
              </a:extLst>
            </p:cNvPr>
            <p:cNvPicPr>
              <a:picLocks noChangeAspect="1"/>
            </p:cNvPicPr>
            <p:nvPr/>
          </p:nvPicPr>
          <p:blipFill>
            <a:blip r:embed="rId6"/>
            <a:stretch>
              <a:fillRect/>
            </a:stretch>
          </p:blipFill>
          <p:spPr>
            <a:xfrm>
              <a:off x="7848600" y="4953000"/>
              <a:ext cx="1628775" cy="1628775"/>
            </a:xfrm>
            <a:prstGeom prst="rect">
              <a:avLst/>
            </a:prstGeom>
          </p:spPr>
        </p:pic>
        <p:pic>
          <p:nvPicPr>
            <p:cNvPr id="9" name="Picture 8">
              <a:extLst>
                <a:ext uri="{FF2B5EF4-FFF2-40B4-BE49-F238E27FC236}">
                  <a16:creationId xmlns:a16="http://schemas.microsoft.com/office/drawing/2014/main" id="{E9E7B37B-4B38-4919-9B9D-A31BECD1DB29}"/>
                </a:ext>
              </a:extLst>
            </p:cNvPr>
            <p:cNvPicPr>
              <a:picLocks noChangeAspect="1"/>
            </p:cNvPicPr>
            <p:nvPr/>
          </p:nvPicPr>
          <p:blipFill>
            <a:blip r:embed="rId7"/>
            <a:stretch>
              <a:fillRect/>
            </a:stretch>
          </p:blipFill>
          <p:spPr>
            <a:xfrm>
              <a:off x="9479405" y="5167311"/>
              <a:ext cx="1661408" cy="1244452"/>
            </a:xfrm>
            <a:prstGeom prst="rect">
              <a:avLst/>
            </a:prstGeom>
          </p:spPr>
        </p:pic>
      </p:grpSp>
      <p:pic>
        <p:nvPicPr>
          <p:cNvPr id="11" name="Picture 10">
            <a:extLst>
              <a:ext uri="{FF2B5EF4-FFF2-40B4-BE49-F238E27FC236}">
                <a16:creationId xmlns:a16="http://schemas.microsoft.com/office/drawing/2014/main" id="{564CB753-2444-42DB-BC92-20ECC431BB31}"/>
              </a:ext>
            </a:extLst>
          </p:cNvPr>
          <p:cNvPicPr>
            <a:picLocks noChangeAspect="1"/>
          </p:cNvPicPr>
          <p:nvPr/>
        </p:nvPicPr>
        <p:blipFill>
          <a:blip r:embed="rId8"/>
          <a:stretch>
            <a:fillRect/>
          </a:stretch>
        </p:blipFill>
        <p:spPr>
          <a:xfrm>
            <a:off x="5973154" y="3211783"/>
            <a:ext cx="2118190" cy="1409559"/>
          </a:xfrm>
          <a:prstGeom prst="rect">
            <a:avLst/>
          </a:prstGeom>
        </p:spPr>
      </p:pic>
    </p:spTree>
    <p:extLst>
      <p:ext uri="{BB962C8B-B14F-4D97-AF65-F5344CB8AC3E}">
        <p14:creationId xmlns:p14="http://schemas.microsoft.com/office/powerpoint/2010/main" val="384258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8FD66-C00D-4BF6-9354-625944B9C717}"/>
              </a:ext>
            </a:extLst>
          </p:cNvPr>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What Are Some of Your Most Used Apps?</a:t>
            </a:r>
          </a:p>
        </p:txBody>
      </p:sp>
      <p:sp>
        <p:nvSpPr>
          <p:cNvPr id="4" name="Content Placeholder 3">
            <a:extLst>
              <a:ext uri="{FF2B5EF4-FFF2-40B4-BE49-F238E27FC236}">
                <a16:creationId xmlns:a16="http://schemas.microsoft.com/office/drawing/2014/main" id="{5C4E6DAB-DE5A-460F-BE43-4C5562AB8BE8}"/>
              </a:ext>
            </a:extLst>
          </p:cNvPr>
          <p:cNvSpPr>
            <a:spLocks noGrp="1"/>
          </p:cNvSpPr>
          <p:nvPr>
            <p:ph sz="half" idx="1"/>
          </p:nvPr>
        </p:nvSpPr>
        <p:spPr/>
        <p:txBody>
          <a:bodyPr>
            <a:normAutofit/>
          </a:bodyPr>
          <a:lstStyle/>
          <a:p>
            <a:r>
              <a:rPr lang="en-US" sz="3200" dirty="0" err="1"/>
              <a:t>Flightstats</a:t>
            </a:r>
            <a:endParaRPr lang="en-US" sz="3200" dirty="0"/>
          </a:p>
          <a:p>
            <a:r>
              <a:rPr lang="en-US" sz="3200" dirty="0"/>
              <a:t>Gas Buddy</a:t>
            </a:r>
          </a:p>
          <a:p>
            <a:r>
              <a:rPr lang="en-US" sz="3200" dirty="0"/>
              <a:t>Dark Sky</a:t>
            </a:r>
          </a:p>
          <a:p>
            <a:r>
              <a:rPr lang="en-US" sz="3200" dirty="0" err="1"/>
              <a:t>NextDoor</a:t>
            </a:r>
            <a:endParaRPr lang="en-US" sz="3200" dirty="0"/>
          </a:p>
        </p:txBody>
      </p:sp>
      <p:sp>
        <p:nvSpPr>
          <p:cNvPr id="5" name="Content Placeholder 4">
            <a:extLst>
              <a:ext uri="{FF2B5EF4-FFF2-40B4-BE49-F238E27FC236}">
                <a16:creationId xmlns:a16="http://schemas.microsoft.com/office/drawing/2014/main" id="{342529F3-B8F5-4E4F-8EB8-81A0B07B0309}"/>
              </a:ext>
            </a:extLst>
          </p:cNvPr>
          <p:cNvSpPr>
            <a:spLocks noGrp="1"/>
          </p:cNvSpPr>
          <p:nvPr>
            <p:ph sz="half" idx="2"/>
          </p:nvPr>
        </p:nvSpPr>
        <p:spPr/>
        <p:txBody>
          <a:bodyPr>
            <a:normAutofit/>
          </a:bodyPr>
          <a:lstStyle/>
          <a:p>
            <a:r>
              <a:rPr lang="en-US" sz="3200" dirty="0"/>
              <a:t>Altimeter</a:t>
            </a:r>
          </a:p>
          <a:p>
            <a:r>
              <a:rPr lang="en-US" sz="3200" dirty="0"/>
              <a:t>Google Translate</a:t>
            </a:r>
          </a:p>
          <a:p>
            <a:r>
              <a:rPr lang="en-US" sz="3200" dirty="0"/>
              <a:t>Microsoft Translate</a:t>
            </a:r>
          </a:p>
          <a:p>
            <a:r>
              <a:rPr lang="en-US" sz="3200" dirty="0" err="1"/>
              <a:t>LifeStyle</a:t>
            </a:r>
            <a:endParaRPr lang="en-US" sz="3200" dirty="0"/>
          </a:p>
        </p:txBody>
      </p:sp>
    </p:spTree>
    <p:extLst>
      <p:ext uri="{BB962C8B-B14F-4D97-AF65-F5344CB8AC3E}">
        <p14:creationId xmlns:p14="http://schemas.microsoft.com/office/powerpoint/2010/main" val="34386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DFCEAD-80AD-40F3-962C-162FA3B14B90}"/>
              </a:ext>
            </a:extLst>
          </p:cNvPr>
          <p:cNvPicPr>
            <a:picLocks noChangeAspect="1"/>
          </p:cNvPicPr>
          <p:nvPr/>
        </p:nvPicPr>
        <p:blipFill>
          <a:blip r:embed="rId3"/>
          <a:stretch>
            <a:fillRect/>
          </a:stretch>
        </p:blipFill>
        <p:spPr>
          <a:xfrm>
            <a:off x="2689456" y="914400"/>
            <a:ext cx="7273400" cy="4419600"/>
          </a:xfrm>
          <a:prstGeom prst="rect">
            <a:avLst/>
          </a:prstGeom>
          <a:ln>
            <a:noFill/>
          </a:ln>
          <a:effectLst>
            <a:softEdge rad="112500"/>
          </a:effectLst>
        </p:spPr>
      </p:pic>
      <p:sp>
        <p:nvSpPr>
          <p:cNvPr id="3" name="Footer Placeholder 4">
            <a:extLst>
              <a:ext uri="{FF2B5EF4-FFF2-40B4-BE49-F238E27FC236}">
                <a16:creationId xmlns:a16="http://schemas.microsoft.com/office/drawing/2014/main" id="{79D69BC7-3535-404F-8BB7-E96429317115}"/>
              </a:ext>
            </a:extLst>
          </p:cNvPr>
          <p:cNvSpPr txBox="1">
            <a:spLocks/>
          </p:cNvSpPr>
          <p:nvPr/>
        </p:nvSpPr>
        <p:spPr>
          <a:xfrm>
            <a:off x="2363756" y="5868957"/>
            <a:ext cx="7924800" cy="728911"/>
          </a:xfrm>
          <a:prstGeom prst="rect">
            <a:avLst/>
          </a:prstGeom>
        </p:spPr>
        <p:txBody>
          <a:bodyPr vert="horz" lIns="91440" tIns="45720" rIns="91440" bIns="45720" rtlCol="0" anchor="ctr"/>
          <a:lstStyle>
            <a:defPPr>
              <a:defRPr lang="en-US"/>
            </a:defPPr>
            <a:lvl1pPr marL="0" algn="ctr" defTabSz="457200" rtl="0" eaLnBrk="1" latinLnBrk="0" hangingPunct="1">
              <a:defRPr sz="2000" b="1"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000" dirty="0">
                <a:solidFill>
                  <a:srgbClr val="0070C0"/>
                </a:solidFill>
              </a:rPr>
              <a:t>www.ssccb.wordpress.com</a:t>
            </a:r>
          </a:p>
        </p:txBody>
      </p:sp>
    </p:spTree>
    <p:extLst>
      <p:ext uri="{BB962C8B-B14F-4D97-AF65-F5344CB8AC3E}">
        <p14:creationId xmlns:p14="http://schemas.microsoft.com/office/powerpoint/2010/main" val="374587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65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14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77FB761-D620-4F26-9994-6058BA7788A7}"/>
              </a:ext>
            </a:extLst>
          </p:cNvPr>
          <p:cNvSpPr>
            <a:spLocks noGrp="1"/>
          </p:cNvSpPr>
          <p:nvPr>
            <p:ph type="title"/>
          </p:nvPr>
        </p:nvSpPr>
        <p:spPr>
          <a:xfrm>
            <a:off x="1981201" y="963877"/>
            <a:ext cx="2743195" cy="4930246"/>
          </a:xfrm>
        </p:spPr>
        <p:txBody>
          <a:bodyPr>
            <a:normAutofit/>
          </a:bodyPr>
          <a:lstStyle/>
          <a:p>
            <a:pPr algn="ctr"/>
            <a:r>
              <a:rPr lang="en-US" sz="4800" dirty="0">
                <a:solidFill>
                  <a:schemeClr val="accent1"/>
                </a:solidFill>
              </a:rPr>
              <a:t>The Apps I Use the Most are on the First or Main Screen</a:t>
            </a:r>
          </a:p>
        </p:txBody>
      </p:sp>
      <p:sp>
        <p:nvSpPr>
          <p:cNvPr id="3" name="Content Placeholder 2">
            <a:extLst>
              <a:ext uri="{FF2B5EF4-FFF2-40B4-BE49-F238E27FC236}">
                <a16:creationId xmlns:a16="http://schemas.microsoft.com/office/drawing/2014/main" id="{CEC50C1D-F3A6-4148-8D85-F0382901E932}"/>
              </a:ext>
            </a:extLst>
          </p:cNvPr>
          <p:cNvSpPr>
            <a:spLocks noGrp="1"/>
          </p:cNvSpPr>
          <p:nvPr>
            <p:ph idx="1"/>
          </p:nvPr>
        </p:nvSpPr>
        <p:spPr>
          <a:xfrm>
            <a:off x="5486405" y="685800"/>
            <a:ext cx="2743195" cy="5852160"/>
          </a:xfrm>
        </p:spPr>
        <p:txBody>
          <a:bodyPr anchor="ctr">
            <a:normAutofit/>
          </a:bodyPr>
          <a:lstStyle/>
          <a:p>
            <a:r>
              <a:rPr lang="en-US" sz="2400" dirty="0"/>
              <a:t>Calendar</a:t>
            </a:r>
          </a:p>
          <a:p>
            <a:r>
              <a:rPr lang="en-US" sz="2400" dirty="0"/>
              <a:t>Email</a:t>
            </a:r>
          </a:p>
          <a:p>
            <a:r>
              <a:rPr lang="en-US" sz="2400" dirty="0"/>
              <a:t>Camera</a:t>
            </a:r>
          </a:p>
          <a:p>
            <a:r>
              <a:rPr lang="en-US" sz="2400" dirty="0"/>
              <a:t>The Weather Channel</a:t>
            </a:r>
          </a:p>
          <a:p>
            <a:r>
              <a:rPr lang="en-US" sz="2400" dirty="0"/>
              <a:t>Apple News</a:t>
            </a:r>
          </a:p>
          <a:p>
            <a:r>
              <a:rPr lang="en-US" sz="2400" dirty="0"/>
              <a:t>iMessage</a:t>
            </a:r>
          </a:p>
          <a:p>
            <a:r>
              <a:rPr lang="en-US" sz="2400" dirty="0" err="1"/>
              <a:t>Feedly</a:t>
            </a:r>
            <a:endParaRPr lang="en-US" sz="2400" dirty="0"/>
          </a:p>
          <a:p>
            <a:r>
              <a:rPr lang="en-US" sz="2400" dirty="0"/>
              <a:t>Pocket</a:t>
            </a:r>
          </a:p>
          <a:p>
            <a:r>
              <a:rPr lang="en-US" sz="2400" dirty="0"/>
              <a:t>Fitbit</a:t>
            </a:r>
          </a:p>
        </p:txBody>
      </p:sp>
      <p:sp>
        <p:nvSpPr>
          <p:cNvPr id="6" name="Content Placeholder 2">
            <a:extLst>
              <a:ext uri="{FF2B5EF4-FFF2-40B4-BE49-F238E27FC236}">
                <a16:creationId xmlns:a16="http://schemas.microsoft.com/office/drawing/2014/main" id="{38E59B45-6D8B-42C3-A4F0-F1D14BB4EA35}"/>
              </a:ext>
            </a:extLst>
          </p:cNvPr>
          <p:cNvSpPr txBox="1">
            <a:spLocks/>
          </p:cNvSpPr>
          <p:nvPr/>
        </p:nvSpPr>
        <p:spPr>
          <a:xfrm>
            <a:off x="8001000" y="1447800"/>
            <a:ext cx="2350389" cy="4480560"/>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Google Home</a:t>
            </a:r>
          </a:p>
          <a:p>
            <a:r>
              <a:rPr lang="en-US" sz="2400" dirty="0" err="1"/>
              <a:t>Poket</a:t>
            </a:r>
            <a:r>
              <a:rPr lang="en-US" sz="2400" dirty="0"/>
              <a:t> Casts</a:t>
            </a:r>
          </a:p>
          <a:p>
            <a:r>
              <a:rPr lang="en-US" sz="2400" dirty="0"/>
              <a:t>Facebook</a:t>
            </a:r>
          </a:p>
          <a:p>
            <a:r>
              <a:rPr lang="en-US" sz="2400" dirty="0"/>
              <a:t>Chrome</a:t>
            </a:r>
          </a:p>
          <a:p>
            <a:r>
              <a:rPr lang="en-US" sz="2400" dirty="0"/>
              <a:t>Microsoft OneNote</a:t>
            </a:r>
          </a:p>
          <a:p>
            <a:r>
              <a:rPr lang="en-US" sz="2400" dirty="0"/>
              <a:t>App Store</a:t>
            </a:r>
          </a:p>
          <a:p>
            <a:r>
              <a:rPr lang="en-US" sz="2400" dirty="0"/>
              <a:t>Audible</a:t>
            </a:r>
          </a:p>
          <a:p>
            <a:r>
              <a:rPr lang="en-US" sz="2400" dirty="0"/>
              <a:t>Last Pass</a:t>
            </a:r>
          </a:p>
          <a:p>
            <a:r>
              <a:rPr lang="en-US" sz="2400" dirty="0"/>
              <a:t>Golfshot Plus</a:t>
            </a:r>
          </a:p>
        </p:txBody>
      </p:sp>
    </p:spTree>
    <p:extLst>
      <p:ext uri="{BB962C8B-B14F-4D97-AF65-F5344CB8AC3E}">
        <p14:creationId xmlns:p14="http://schemas.microsoft.com/office/powerpoint/2010/main" val="11346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3030-9726-427B-8369-436E36433DA2}"/>
              </a:ext>
            </a:extLst>
          </p:cNvPr>
          <p:cNvSpPr>
            <a:spLocks noGrp="1"/>
          </p:cNvSpPr>
          <p:nvPr>
            <p:ph type="title"/>
          </p:nvPr>
        </p:nvSpPr>
        <p:spPr/>
        <p:txBody>
          <a:bodyPr/>
          <a:lstStyle/>
          <a:p>
            <a:r>
              <a:rPr lang="en-US" dirty="0"/>
              <a:t>Frequently Used Apps are on the Home Screen</a:t>
            </a:r>
          </a:p>
        </p:txBody>
      </p:sp>
      <p:sp>
        <p:nvSpPr>
          <p:cNvPr id="3" name="Content Placeholder 2">
            <a:extLst>
              <a:ext uri="{FF2B5EF4-FFF2-40B4-BE49-F238E27FC236}">
                <a16:creationId xmlns:a16="http://schemas.microsoft.com/office/drawing/2014/main" id="{130E2536-9B0A-4FC1-9309-BB64A5147D69}"/>
              </a:ext>
            </a:extLst>
          </p:cNvPr>
          <p:cNvSpPr>
            <a:spLocks noGrp="1"/>
          </p:cNvSpPr>
          <p:nvPr>
            <p:ph idx="1"/>
          </p:nvPr>
        </p:nvSpPr>
        <p:spPr>
          <a:xfrm>
            <a:off x="838200" y="1825625"/>
            <a:ext cx="7772400" cy="4351338"/>
          </a:xfrm>
        </p:spPr>
        <p:txBody>
          <a:bodyPr>
            <a:normAutofit fontScale="92500" lnSpcReduction="10000"/>
          </a:bodyPr>
          <a:lstStyle/>
          <a:p>
            <a:r>
              <a:rPr lang="en-US" dirty="0"/>
              <a:t>Apps I use every day or virtually every day are found on the Home or First Screen.</a:t>
            </a:r>
          </a:p>
          <a:p>
            <a:r>
              <a:rPr lang="en-US" dirty="0"/>
              <a:t>This is for Efficiency sake</a:t>
            </a:r>
          </a:p>
          <a:p>
            <a:r>
              <a:rPr lang="en-US" dirty="0"/>
              <a:t>At the bottom of the Home Screen is the </a:t>
            </a:r>
            <a:r>
              <a:rPr lang="en-US" u="sng" dirty="0"/>
              <a:t>Dock</a:t>
            </a:r>
            <a:r>
              <a:rPr lang="en-US" dirty="0"/>
              <a:t>. The dock apps are always there regardless of the screen I swipe too.</a:t>
            </a:r>
          </a:p>
          <a:p>
            <a:r>
              <a:rPr lang="en-US" dirty="0"/>
              <a:t>On the Dock I have: Phone, Settings, Calendar and Email</a:t>
            </a:r>
          </a:p>
          <a:p>
            <a:r>
              <a:rPr lang="en-US" dirty="0"/>
              <a:t>Although I don’t use Settings every day, when I do need it I want to be able to get to it quickly.</a:t>
            </a:r>
          </a:p>
        </p:txBody>
      </p:sp>
      <p:pic>
        <p:nvPicPr>
          <p:cNvPr id="5" name="Picture 4" descr="A screen shot of a parking lot&#10;&#10;Description automatically generated">
            <a:extLst>
              <a:ext uri="{FF2B5EF4-FFF2-40B4-BE49-F238E27FC236}">
                <a16:creationId xmlns:a16="http://schemas.microsoft.com/office/drawing/2014/main" id="{A2B68872-0A43-4E00-9D15-8D082AE1F1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5400" y="1380338"/>
            <a:ext cx="2994648" cy="5326480"/>
          </a:xfrm>
          <a:prstGeom prst="rect">
            <a:avLst/>
          </a:prstGeom>
        </p:spPr>
      </p:pic>
      <p:sp>
        <p:nvSpPr>
          <p:cNvPr id="6" name="Rectangle: Rounded Corners 5">
            <a:extLst>
              <a:ext uri="{FF2B5EF4-FFF2-40B4-BE49-F238E27FC236}">
                <a16:creationId xmlns:a16="http://schemas.microsoft.com/office/drawing/2014/main" id="{C1BD1B77-A9FF-4ADB-9F33-38031E044B58}"/>
              </a:ext>
            </a:extLst>
          </p:cNvPr>
          <p:cNvSpPr/>
          <p:nvPr/>
        </p:nvSpPr>
        <p:spPr>
          <a:xfrm>
            <a:off x="8915400" y="5792418"/>
            <a:ext cx="2950836" cy="914400"/>
          </a:xfrm>
          <a:prstGeom prst="roundRect">
            <a:avLst/>
          </a:prstGeom>
          <a:noFill/>
          <a:ln w="762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1297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23523-18F3-48D4-830C-FA72549F979D}"/>
              </a:ext>
            </a:extLst>
          </p:cNvPr>
          <p:cNvSpPr>
            <a:spLocks noGrp="1"/>
          </p:cNvSpPr>
          <p:nvPr>
            <p:ph type="title"/>
          </p:nvPr>
        </p:nvSpPr>
        <p:spPr/>
        <p:txBody>
          <a:bodyPr/>
          <a:lstStyle/>
          <a:p>
            <a:r>
              <a:rPr lang="en-US" dirty="0"/>
              <a:t>Top 4 – Phone, Calendar, Email and Camera</a:t>
            </a:r>
          </a:p>
        </p:txBody>
      </p:sp>
      <p:sp>
        <p:nvSpPr>
          <p:cNvPr id="3" name="Content Placeholder 2">
            <a:extLst>
              <a:ext uri="{FF2B5EF4-FFF2-40B4-BE49-F238E27FC236}">
                <a16:creationId xmlns:a16="http://schemas.microsoft.com/office/drawing/2014/main" id="{2F59F1F6-E875-470C-B885-14F0751B6463}"/>
              </a:ext>
            </a:extLst>
          </p:cNvPr>
          <p:cNvSpPr>
            <a:spLocks noGrp="1"/>
          </p:cNvSpPr>
          <p:nvPr>
            <p:ph idx="1"/>
          </p:nvPr>
        </p:nvSpPr>
        <p:spPr/>
        <p:txBody>
          <a:bodyPr/>
          <a:lstStyle/>
          <a:p>
            <a:r>
              <a:rPr lang="en-US" dirty="0"/>
              <a:t>This has always been the same for me for the last 10 years regardless of phone brand. Android or iPhone.</a:t>
            </a:r>
          </a:p>
          <a:p>
            <a:r>
              <a:rPr lang="en-US" dirty="0"/>
              <a:t>With the iPhone, I use Apple’s </a:t>
            </a:r>
            <a:r>
              <a:rPr lang="en-US" u="sng" dirty="0"/>
              <a:t>Calendar </a:t>
            </a:r>
            <a:r>
              <a:rPr lang="en-US" dirty="0"/>
              <a:t>and Apple’s </a:t>
            </a:r>
            <a:r>
              <a:rPr lang="en-US" u="sng" dirty="0"/>
              <a:t>Mail </a:t>
            </a:r>
            <a:r>
              <a:rPr lang="en-US" dirty="0"/>
              <a:t>apps. I don’t use the Gmail app because the text is too small for my bad eyes.</a:t>
            </a:r>
          </a:p>
        </p:txBody>
      </p:sp>
      <p:pic>
        <p:nvPicPr>
          <p:cNvPr id="4" name="Picture 3">
            <a:extLst>
              <a:ext uri="{FF2B5EF4-FFF2-40B4-BE49-F238E27FC236}">
                <a16:creationId xmlns:a16="http://schemas.microsoft.com/office/drawing/2014/main" id="{84862552-114A-4820-B0AA-4BE6A8431210}"/>
              </a:ext>
            </a:extLst>
          </p:cNvPr>
          <p:cNvPicPr>
            <a:picLocks noChangeAspect="1"/>
          </p:cNvPicPr>
          <p:nvPr/>
        </p:nvPicPr>
        <p:blipFill rotWithShape="1">
          <a:blip r:embed="rId3"/>
          <a:srcRect l="24026" r="24026"/>
          <a:stretch/>
        </p:blipFill>
        <p:spPr>
          <a:xfrm>
            <a:off x="9372600" y="4305393"/>
            <a:ext cx="2209800" cy="2265044"/>
          </a:xfrm>
          <a:prstGeom prst="rect">
            <a:avLst/>
          </a:prstGeom>
        </p:spPr>
      </p:pic>
      <p:pic>
        <p:nvPicPr>
          <p:cNvPr id="5" name="Picture 4">
            <a:extLst>
              <a:ext uri="{FF2B5EF4-FFF2-40B4-BE49-F238E27FC236}">
                <a16:creationId xmlns:a16="http://schemas.microsoft.com/office/drawing/2014/main" id="{71AB7003-66D6-495A-801F-A506717FEC36}"/>
              </a:ext>
            </a:extLst>
          </p:cNvPr>
          <p:cNvPicPr>
            <a:picLocks noChangeAspect="1"/>
          </p:cNvPicPr>
          <p:nvPr/>
        </p:nvPicPr>
        <p:blipFill>
          <a:blip r:embed="rId4"/>
          <a:stretch>
            <a:fillRect/>
          </a:stretch>
        </p:blipFill>
        <p:spPr>
          <a:xfrm>
            <a:off x="6400800" y="4390649"/>
            <a:ext cx="2143125" cy="2133600"/>
          </a:xfrm>
          <a:prstGeom prst="rect">
            <a:avLst/>
          </a:prstGeom>
        </p:spPr>
      </p:pic>
      <p:pic>
        <p:nvPicPr>
          <p:cNvPr id="6" name="Picture 5">
            <a:extLst>
              <a:ext uri="{FF2B5EF4-FFF2-40B4-BE49-F238E27FC236}">
                <a16:creationId xmlns:a16="http://schemas.microsoft.com/office/drawing/2014/main" id="{893FF02B-791A-4163-AB98-D07BFE23587D}"/>
              </a:ext>
            </a:extLst>
          </p:cNvPr>
          <p:cNvPicPr>
            <a:picLocks noChangeAspect="1"/>
          </p:cNvPicPr>
          <p:nvPr/>
        </p:nvPicPr>
        <p:blipFill>
          <a:blip r:embed="rId5"/>
          <a:stretch>
            <a:fillRect/>
          </a:stretch>
        </p:blipFill>
        <p:spPr>
          <a:xfrm>
            <a:off x="3505200" y="4286793"/>
            <a:ext cx="2342607" cy="2342607"/>
          </a:xfrm>
          <a:prstGeom prst="rect">
            <a:avLst/>
          </a:prstGeom>
        </p:spPr>
      </p:pic>
      <p:pic>
        <p:nvPicPr>
          <p:cNvPr id="7" name="Picture 6">
            <a:extLst>
              <a:ext uri="{FF2B5EF4-FFF2-40B4-BE49-F238E27FC236}">
                <a16:creationId xmlns:a16="http://schemas.microsoft.com/office/drawing/2014/main" id="{60880617-EE5A-4F29-8E85-4C7BA31B67E7}"/>
              </a:ext>
            </a:extLst>
          </p:cNvPr>
          <p:cNvPicPr>
            <a:picLocks noChangeAspect="1"/>
          </p:cNvPicPr>
          <p:nvPr/>
        </p:nvPicPr>
        <p:blipFill>
          <a:blip r:embed="rId6"/>
          <a:stretch>
            <a:fillRect/>
          </a:stretch>
        </p:blipFill>
        <p:spPr>
          <a:xfrm>
            <a:off x="990600" y="4370912"/>
            <a:ext cx="2133600" cy="2143125"/>
          </a:xfrm>
          <a:prstGeom prst="rect">
            <a:avLst/>
          </a:prstGeom>
        </p:spPr>
      </p:pic>
    </p:spTree>
    <p:extLst>
      <p:ext uri="{BB962C8B-B14F-4D97-AF65-F5344CB8AC3E}">
        <p14:creationId xmlns:p14="http://schemas.microsoft.com/office/powerpoint/2010/main" val="152231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66445-E9D2-4BB3-8878-17F6A7DBFA96}"/>
              </a:ext>
            </a:extLst>
          </p:cNvPr>
          <p:cNvSpPr>
            <a:spLocks noGrp="1"/>
          </p:cNvSpPr>
          <p:nvPr>
            <p:ph type="title"/>
          </p:nvPr>
        </p:nvSpPr>
        <p:spPr/>
        <p:txBody>
          <a:bodyPr/>
          <a:lstStyle/>
          <a:p>
            <a:r>
              <a:rPr lang="en-US" dirty="0"/>
              <a:t>The Weather Channel, Fitbit and Texting</a:t>
            </a:r>
          </a:p>
        </p:txBody>
      </p:sp>
      <p:sp>
        <p:nvSpPr>
          <p:cNvPr id="3" name="Content Placeholder 2">
            <a:extLst>
              <a:ext uri="{FF2B5EF4-FFF2-40B4-BE49-F238E27FC236}">
                <a16:creationId xmlns:a16="http://schemas.microsoft.com/office/drawing/2014/main" id="{141E79BC-492C-4A96-B5E6-689670AEA683}"/>
              </a:ext>
            </a:extLst>
          </p:cNvPr>
          <p:cNvSpPr>
            <a:spLocks noGrp="1"/>
          </p:cNvSpPr>
          <p:nvPr>
            <p:ph idx="1"/>
          </p:nvPr>
        </p:nvSpPr>
        <p:spPr>
          <a:xfrm>
            <a:off x="838200" y="1825624"/>
            <a:ext cx="8839200" cy="4803776"/>
          </a:xfrm>
        </p:spPr>
        <p:txBody>
          <a:bodyPr>
            <a:normAutofit/>
          </a:bodyPr>
          <a:lstStyle/>
          <a:p>
            <a:r>
              <a:rPr lang="en-US" dirty="0"/>
              <a:t>I’m a weather geek if I’m honest. I love checking weather in different places and checking radar for rain.</a:t>
            </a:r>
          </a:p>
          <a:p>
            <a:r>
              <a:rPr lang="en-US" u="sng" dirty="0"/>
              <a:t>Fitbit</a:t>
            </a:r>
            <a:r>
              <a:rPr lang="en-US" dirty="0"/>
              <a:t> makes me more aware and motivated to exercise more. I work very hard to get 5 miles of walking in per day.</a:t>
            </a:r>
          </a:p>
          <a:p>
            <a:r>
              <a:rPr lang="en-US" u="sng" dirty="0"/>
              <a:t>iMessage</a:t>
            </a:r>
            <a:r>
              <a:rPr lang="en-US" dirty="0"/>
              <a:t> for text messaging. Not an effective method of communicating but not all that bad.</a:t>
            </a:r>
          </a:p>
        </p:txBody>
      </p:sp>
      <p:pic>
        <p:nvPicPr>
          <p:cNvPr id="5" name="Picture 4">
            <a:extLst>
              <a:ext uri="{FF2B5EF4-FFF2-40B4-BE49-F238E27FC236}">
                <a16:creationId xmlns:a16="http://schemas.microsoft.com/office/drawing/2014/main" id="{2D660619-A991-43AD-84F9-D0CF44DEE152}"/>
              </a:ext>
            </a:extLst>
          </p:cNvPr>
          <p:cNvPicPr>
            <a:picLocks noChangeAspect="1"/>
          </p:cNvPicPr>
          <p:nvPr/>
        </p:nvPicPr>
        <p:blipFill>
          <a:blip r:embed="rId3"/>
          <a:stretch>
            <a:fillRect/>
          </a:stretch>
        </p:blipFill>
        <p:spPr>
          <a:xfrm>
            <a:off x="9952410" y="1668278"/>
            <a:ext cx="1545105" cy="1545105"/>
          </a:xfrm>
          <a:prstGeom prst="rect">
            <a:avLst/>
          </a:prstGeom>
        </p:spPr>
      </p:pic>
      <p:pic>
        <p:nvPicPr>
          <p:cNvPr id="6" name="Picture 5">
            <a:extLst>
              <a:ext uri="{FF2B5EF4-FFF2-40B4-BE49-F238E27FC236}">
                <a16:creationId xmlns:a16="http://schemas.microsoft.com/office/drawing/2014/main" id="{CAE10C0E-6201-4627-8E89-B1314DF9BE1B}"/>
              </a:ext>
            </a:extLst>
          </p:cNvPr>
          <p:cNvPicPr>
            <a:picLocks noChangeAspect="1"/>
          </p:cNvPicPr>
          <p:nvPr/>
        </p:nvPicPr>
        <p:blipFill>
          <a:blip r:embed="rId4"/>
          <a:stretch>
            <a:fillRect/>
          </a:stretch>
        </p:blipFill>
        <p:spPr>
          <a:xfrm>
            <a:off x="9924862" y="3213383"/>
            <a:ext cx="1600200" cy="1600200"/>
          </a:xfrm>
          <a:prstGeom prst="rect">
            <a:avLst/>
          </a:prstGeom>
        </p:spPr>
      </p:pic>
      <p:pic>
        <p:nvPicPr>
          <p:cNvPr id="7" name="Picture 6">
            <a:extLst>
              <a:ext uri="{FF2B5EF4-FFF2-40B4-BE49-F238E27FC236}">
                <a16:creationId xmlns:a16="http://schemas.microsoft.com/office/drawing/2014/main" id="{F100C7C8-027F-4F17-8798-872B0F2A79C0}"/>
              </a:ext>
            </a:extLst>
          </p:cNvPr>
          <p:cNvPicPr>
            <a:picLocks noChangeAspect="1"/>
          </p:cNvPicPr>
          <p:nvPr/>
        </p:nvPicPr>
        <p:blipFill>
          <a:blip r:embed="rId5"/>
          <a:stretch>
            <a:fillRect/>
          </a:stretch>
        </p:blipFill>
        <p:spPr>
          <a:xfrm>
            <a:off x="9952410" y="4648200"/>
            <a:ext cx="1694125" cy="1671637"/>
          </a:xfrm>
          <a:prstGeom prst="rect">
            <a:avLst/>
          </a:prstGeom>
        </p:spPr>
      </p:pic>
    </p:spTree>
    <p:extLst>
      <p:ext uri="{BB962C8B-B14F-4D97-AF65-F5344CB8AC3E}">
        <p14:creationId xmlns:p14="http://schemas.microsoft.com/office/powerpoint/2010/main" val="78106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F03B-AF16-4588-9ECA-C842FA315AF3}"/>
              </a:ext>
            </a:extLst>
          </p:cNvPr>
          <p:cNvSpPr>
            <a:spLocks noGrp="1"/>
          </p:cNvSpPr>
          <p:nvPr>
            <p:ph type="title"/>
          </p:nvPr>
        </p:nvSpPr>
        <p:spPr/>
        <p:txBody>
          <a:bodyPr/>
          <a:lstStyle/>
          <a:p>
            <a:r>
              <a:rPr lang="en-US" dirty="0"/>
              <a:t>Apple News, </a:t>
            </a:r>
            <a:r>
              <a:rPr lang="en-US" dirty="0" err="1"/>
              <a:t>Feedly</a:t>
            </a:r>
            <a:r>
              <a:rPr lang="en-US" dirty="0"/>
              <a:t> and Pocket</a:t>
            </a:r>
          </a:p>
        </p:txBody>
      </p:sp>
      <p:sp>
        <p:nvSpPr>
          <p:cNvPr id="3" name="Content Placeholder 2">
            <a:extLst>
              <a:ext uri="{FF2B5EF4-FFF2-40B4-BE49-F238E27FC236}">
                <a16:creationId xmlns:a16="http://schemas.microsoft.com/office/drawing/2014/main" id="{89691FC1-0DCB-4254-81DD-7244C6B9995E}"/>
              </a:ext>
            </a:extLst>
          </p:cNvPr>
          <p:cNvSpPr>
            <a:spLocks noGrp="1"/>
          </p:cNvSpPr>
          <p:nvPr>
            <p:ph idx="1"/>
          </p:nvPr>
        </p:nvSpPr>
        <p:spPr>
          <a:xfrm>
            <a:off x="838200" y="1825625"/>
            <a:ext cx="9448800" cy="4351338"/>
          </a:xfrm>
        </p:spPr>
        <p:txBody>
          <a:bodyPr/>
          <a:lstStyle/>
          <a:p>
            <a:r>
              <a:rPr lang="en-US" dirty="0"/>
              <a:t>Even with my vision disability, I can read news on my phone because I can adjust the text. What a great feeling. I can’t read the newspaper but I can ready my phone.</a:t>
            </a:r>
          </a:p>
          <a:p>
            <a:r>
              <a:rPr lang="en-US" u="sng" dirty="0" err="1"/>
              <a:t>Feedly</a:t>
            </a:r>
            <a:r>
              <a:rPr lang="en-US" dirty="0"/>
              <a:t> is a source for news that I can customize to see only the topic I desire. I receive approximately 200 articles per day. No, I don’t read them all.</a:t>
            </a:r>
          </a:p>
          <a:p>
            <a:r>
              <a:rPr lang="en-US" u="sng" dirty="0"/>
              <a:t>Pocket</a:t>
            </a:r>
            <a:r>
              <a:rPr lang="en-US" dirty="0"/>
              <a:t> allows me to send internet articles to it and Pocket strips out ads and resizes the text just for me.</a:t>
            </a:r>
          </a:p>
        </p:txBody>
      </p:sp>
      <p:pic>
        <p:nvPicPr>
          <p:cNvPr id="4" name="Picture 3">
            <a:extLst>
              <a:ext uri="{FF2B5EF4-FFF2-40B4-BE49-F238E27FC236}">
                <a16:creationId xmlns:a16="http://schemas.microsoft.com/office/drawing/2014/main" id="{2ED171E9-157B-4FB8-ACEB-B2572A1EC728}"/>
              </a:ext>
            </a:extLst>
          </p:cNvPr>
          <p:cNvPicPr>
            <a:picLocks noChangeAspect="1"/>
          </p:cNvPicPr>
          <p:nvPr/>
        </p:nvPicPr>
        <p:blipFill>
          <a:blip r:embed="rId3"/>
          <a:stretch>
            <a:fillRect/>
          </a:stretch>
        </p:blipFill>
        <p:spPr>
          <a:xfrm>
            <a:off x="10591800" y="2046352"/>
            <a:ext cx="1376363" cy="1376363"/>
          </a:xfrm>
          <a:prstGeom prst="rect">
            <a:avLst/>
          </a:prstGeom>
        </p:spPr>
      </p:pic>
      <p:pic>
        <p:nvPicPr>
          <p:cNvPr id="5" name="Picture 4">
            <a:extLst>
              <a:ext uri="{FF2B5EF4-FFF2-40B4-BE49-F238E27FC236}">
                <a16:creationId xmlns:a16="http://schemas.microsoft.com/office/drawing/2014/main" id="{CECBE9D2-1BDD-40A2-BEE1-38F2F482BB35}"/>
              </a:ext>
            </a:extLst>
          </p:cNvPr>
          <p:cNvPicPr>
            <a:picLocks noChangeAspect="1"/>
          </p:cNvPicPr>
          <p:nvPr/>
        </p:nvPicPr>
        <p:blipFill>
          <a:blip r:embed="rId4"/>
          <a:stretch>
            <a:fillRect/>
          </a:stretch>
        </p:blipFill>
        <p:spPr>
          <a:xfrm>
            <a:off x="10591800" y="3581400"/>
            <a:ext cx="1447800" cy="1447800"/>
          </a:xfrm>
          <a:prstGeom prst="rect">
            <a:avLst/>
          </a:prstGeom>
        </p:spPr>
      </p:pic>
      <p:pic>
        <p:nvPicPr>
          <p:cNvPr id="6" name="Picture 5">
            <a:extLst>
              <a:ext uri="{FF2B5EF4-FFF2-40B4-BE49-F238E27FC236}">
                <a16:creationId xmlns:a16="http://schemas.microsoft.com/office/drawing/2014/main" id="{09AA6230-ECCF-47B1-A63A-FF00CC9D1C8D}"/>
              </a:ext>
            </a:extLst>
          </p:cNvPr>
          <p:cNvPicPr>
            <a:picLocks noChangeAspect="1"/>
          </p:cNvPicPr>
          <p:nvPr/>
        </p:nvPicPr>
        <p:blipFill>
          <a:blip r:embed="rId5"/>
          <a:stretch>
            <a:fillRect/>
          </a:stretch>
        </p:blipFill>
        <p:spPr>
          <a:xfrm>
            <a:off x="10675144" y="5236874"/>
            <a:ext cx="1357312" cy="1219863"/>
          </a:xfrm>
          <a:prstGeom prst="rect">
            <a:avLst/>
          </a:prstGeom>
        </p:spPr>
      </p:pic>
    </p:spTree>
    <p:extLst>
      <p:ext uri="{BB962C8B-B14F-4D97-AF65-F5344CB8AC3E}">
        <p14:creationId xmlns:p14="http://schemas.microsoft.com/office/powerpoint/2010/main" val="106902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BDB47-CA6B-4710-A2E7-B04D6D0B61A4}"/>
              </a:ext>
            </a:extLst>
          </p:cNvPr>
          <p:cNvSpPr>
            <a:spLocks noGrp="1"/>
          </p:cNvSpPr>
          <p:nvPr>
            <p:ph type="title"/>
          </p:nvPr>
        </p:nvSpPr>
        <p:spPr/>
        <p:txBody>
          <a:bodyPr/>
          <a:lstStyle/>
          <a:p>
            <a:r>
              <a:rPr lang="en-US" dirty="0"/>
              <a:t>Google Home, Pocket Casts and Facebook</a:t>
            </a:r>
          </a:p>
        </p:txBody>
      </p:sp>
      <p:sp>
        <p:nvSpPr>
          <p:cNvPr id="3" name="Content Placeholder 2">
            <a:extLst>
              <a:ext uri="{FF2B5EF4-FFF2-40B4-BE49-F238E27FC236}">
                <a16:creationId xmlns:a16="http://schemas.microsoft.com/office/drawing/2014/main" id="{4E258B27-D705-448D-A6C2-018F9E5E1F63}"/>
              </a:ext>
            </a:extLst>
          </p:cNvPr>
          <p:cNvSpPr>
            <a:spLocks noGrp="1"/>
          </p:cNvSpPr>
          <p:nvPr>
            <p:ph idx="1"/>
          </p:nvPr>
        </p:nvSpPr>
        <p:spPr>
          <a:xfrm>
            <a:off x="838200" y="1825624"/>
            <a:ext cx="9067800" cy="4803775"/>
          </a:xfrm>
        </p:spPr>
        <p:txBody>
          <a:bodyPr>
            <a:normAutofit/>
          </a:bodyPr>
          <a:lstStyle/>
          <a:p>
            <a:r>
              <a:rPr lang="en-US" u="sng" dirty="0"/>
              <a:t>Google Home </a:t>
            </a:r>
            <a:r>
              <a:rPr lang="en-US" dirty="0"/>
              <a:t>app does so much. It even has my Shopping List which is shared with my wife.</a:t>
            </a:r>
          </a:p>
          <a:p>
            <a:r>
              <a:rPr lang="en-US" dirty="0"/>
              <a:t>I am not a big music enthusiast but I do listen to many podcasts (recorded radio shows) of which most are technology related.</a:t>
            </a:r>
          </a:p>
          <a:p>
            <a:r>
              <a:rPr lang="en-US" dirty="0"/>
              <a:t>I’m in </a:t>
            </a:r>
            <a:r>
              <a:rPr lang="en-US" u="sng" dirty="0"/>
              <a:t>Facebook</a:t>
            </a:r>
            <a:r>
              <a:rPr lang="en-US" dirty="0"/>
              <a:t> every day but not because it’s one of my favorite apps. I still have a “love/hate” relationship with Facebook. I’d drop it in a heartbeat if another app like it was available. I’ve become a fan or Marketplace however.</a:t>
            </a:r>
          </a:p>
          <a:p>
            <a:endParaRPr lang="en-US" dirty="0"/>
          </a:p>
        </p:txBody>
      </p:sp>
      <p:pic>
        <p:nvPicPr>
          <p:cNvPr id="4" name="Picture 3">
            <a:extLst>
              <a:ext uri="{FF2B5EF4-FFF2-40B4-BE49-F238E27FC236}">
                <a16:creationId xmlns:a16="http://schemas.microsoft.com/office/drawing/2014/main" id="{9471C296-F8FE-44CB-B03C-3E79E8AC2A7C}"/>
              </a:ext>
            </a:extLst>
          </p:cNvPr>
          <p:cNvPicPr>
            <a:picLocks noChangeAspect="1"/>
          </p:cNvPicPr>
          <p:nvPr/>
        </p:nvPicPr>
        <p:blipFill>
          <a:blip r:embed="rId3"/>
          <a:stretch>
            <a:fillRect/>
          </a:stretch>
        </p:blipFill>
        <p:spPr>
          <a:xfrm>
            <a:off x="11125200" y="1562496"/>
            <a:ext cx="942975" cy="1435187"/>
          </a:xfrm>
          <a:prstGeom prst="rect">
            <a:avLst/>
          </a:prstGeom>
        </p:spPr>
      </p:pic>
      <p:pic>
        <p:nvPicPr>
          <p:cNvPr id="5" name="Picture 4">
            <a:extLst>
              <a:ext uri="{FF2B5EF4-FFF2-40B4-BE49-F238E27FC236}">
                <a16:creationId xmlns:a16="http://schemas.microsoft.com/office/drawing/2014/main" id="{780C0D84-B1A1-4FBC-9249-D11E17004CD7}"/>
              </a:ext>
            </a:extLst>
          </p:cNvPr>
          <p:cNvPicPr>
            <a:picLocks noChangeAspect="1"/>
          </p:cNvPicPr>
          <p:nvPr/>
        </p:nvPicPr>
        <p:blipFill rotWithShape="1">
          <a:blip r:embed="rId4"/>
          <a:srcRect l="26000" r="28666" b="16667"/>
          <a:stretch/>
        </p:blipFill>
        <p:spPr>
          <a:xfrm>
            <a:off x="9829800" y="1787921"/>
            <a:ext cx="1295400" cy="1333500"/>
          </a:xfrm>
          <a:prstGeom prst="rect">
            <a:avLst/>
          </a:prstGeom>
        </p:spPr>
      </p:pic>
      <p:pic>
        <p:nvPicPr>
          <p:cNvPr id="6" name="Picture 5">
            <a:extLst>
              <a:ext uri="{FF2B5EF4-FFF2-40B4-BE49-F238E27FC236}">
                <a16:creationId xmlns:a16="http://schemas.microsoft.com/office/drawing/2014/main" id="{9A4A4883-DD3E-4ABD-8746-6AC9B194668A}"/>
              </a:ext>
            </a:extLst>
          </p:cNvPr>
          <p:cNvPicPr>
            <a:picLocks noChangeAspect="1"/>
          </p:cNvPicPr>
          <p:nvPr/>
        </p:nvPicPr>
        <p:blipFill>
          <a:blip r:embed="rId5"/>
          <a:stretch>
            <a:fillRect/>
          </a:stretch>
        </p:blipFill>
        <p:spPr>
          <a:xfrm>
            <a:off x="9993256" y="3200400"/>
            <a:ext cx="2066278" cy="1076325"/>
          </a:xfrm>
          <a:prstGeom prst="rect">
            <a:avLst/>
          </a:prstGeom>
        </p:spPr>
      </p:pic>
      <p:pic>
        <p:nvPicPr>
          <p:cNvPr id="7" name="Picture 6">
            <a:extLst>
              <a:ext uri="{FF2B5EF4-FFF2-40B4-BE49-F238E27FC236}">
                <a16:creationId xmlns:a16="http://schemas.microsoft.com/office/drawing/2014/main" id="{C9D995AC-0A4C-4485-BB75-E8D8F89EEA11}"/>
              </a:ext>
            </a:extLst>
          </p:cNvPr>
          <p:cNvPicPr>
            <a:picLocks noChangeAspect="1"/>
          </p:cNvPicPr>
          <p:nvPr/>
        </p:nvPicPr>
        <p:blipFill>
          <a:blip r:embed="rId6"/>
          <a:stretch>
            <a:fillRect/>
          </a:stretch>
        </p:blipFill>
        <p:spPr>
          <a:xfrm>
            <a:off x="10223914" y="4455319"/>
            <a:ext cx="1604962" cy="1604962"/>
          </a:xfrm>
          <a:prstGeom prst="rect">
            <a:avLst/>
          </a:prstGeom>
        </p:spPr>
      </p:pic>
    </p:spTree>
    <p:extLst>
      <p:ext uri="{BB962C8B-B14F-4D97-AF65-F5344CB8AC3E}">
        <p14:creationId xmlns:p14="http://schemas.microsoft.com/office/powerpoint/2010/main" val="192468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19360-300F-4CF8-9B8B-4E09EE73F382}"/>
              </a:ext>
            </a:extLst>
          </p:cNvPr>
          <p:cNvSpPr>
            <a:spLocks noGrp="1"/>
          </p:cNvSpPr>
          <p:nvPr>
            <p:ph type="title"/>
          </p:nvPr>
        </p:nvSpPr>
        <p:spPr/>
        <p:txBody>
          <a:bodyPr/>
          <a:lstStyle/>
          <a:p>
            <a:r>
              <a:rPr lang="en-US" dirty="0"/>
              <a:t>Chrome, Microsoft OneNote &amp; App Store</a:t>
            </a:r>
          </a:p>
        </p:txBody>
      </p:sp>
      <p:sp>
        <p:nvSpPr>
          <p:cNvPr id="3" name="Content Placeholder 2">
            <a:extLst>
              <a:ext uri="{FF2B5EF4-FFF2-40B4-BE49-F238E27FC236}">
                <a16:creationId xmlns:a16="http://schemas.microsoft.com/office/drawing/2014/main" id="{04EE893E-E56A-4086-8843-749DD26C8362}"/>
              </a:ext>
            </a:extLst>
          </p:cNvPr>
          <p:cNvSpPr>
            <a:spLocks noGrp="1"/>
          </p:cNvSpPr>
          <p:nvPr>
            <p:ph idx="1"/>
          </p:nvPr>
        </p:nvSpPr>
        <p:spPr>
          <a:xfrm>
            <a:off x="838200" y="1825625"/>
            <a:ext cx="8763000" cy="4351338"/>
          </a:xfrm>
        </p:spPr>
        <p:txBody>
          <a:bodyPr>
            <a:normAutofit fontScale="92500" lnSpcReduction="10000"/>
          </a:bodyPr>
          <a:lstStyle/>
          <a:p>
            <a:r>
              <a:rPr lang="en-US" u="sng" dirty="0"/>
              <a:t>Chrome</a:t>
            </a:r>
            <a:r>
              <a:rPr lang="en-US" dirty="0"/>
              <a:t> is my choice, even on the iPhone because my bookmarks synchronize with my PC. I admit I do not use Chrome every day but most days.</a:t>
            </a:r>
          </a:p>
          <a:p>
            <a:r>
              <a:rPr lang="en-US" u="sng" dirty="0"/>
              <a:t>OneNote</a:t>
            </a:r>
            <a:r>
              <a:rPr lang="en-US" dirty="0"/>
              <a:t> is my absolute favorite of productivity apps. I type or write notes in it every single day. If I need to remember something it goes into OneNote. This presentation was started in OneNote.</a:t>
            </a:r>
          </a:p>
          <a:p>
            <a:r>
              <a:rPr lang="en-US" dirty="0"/>
              <a:t>I don’t download apps every day but I look to see what apps have been updated and what, if any, new features are worth trying.</a:t>
            </a:r>
          </a:p>
        </p:txBody>
      </p:sp>
      <p:pic>
        <p:nvPicPr>
          <p:cNvPr id="5" name="Picture 4">
            <a:extLst>
              <a:ext uri="{FF2B5EF4-FFF2-40B4-BE49-F238E27FC236}">
                <a16:creationId xmlns:a16="http://schemas.microsoft.com/office/drawing/2014/main" id="{1EA31AE3-8148-4113-BEE4-D91D6732B765}"/>
              </a:ext>
            </a:extLst>
          </p:cNvPr>
          <p:cNvPicPr>
            <a:picLocks noChangeAspect="1"/>
          </p:cNvPicPr>
          <p:nvPr/>
        </p:nvPicPr>
        <p:blipFill>
          <a:blip r:embed="rId3"/>
          <a:stretch>
            <a:fillRect/>
          </a:stretch>
        </p:blipFill>
        <p:spPr>
          <a:xfrm>
            <a:off x="10286999" y="1685977"/>
            <a:ext cx="1376363" cy="1376363"/>
          </a:xfrm>
          <a:prstGeom prst="rect">
            <a:avLst/>
          </a:prstGeom>
        </p:spPr>
      </p:pic>
      <p:pic>
        <p:nvPicPr>
          <p:cNvPr id="6" name="Picture 5">
            <a:extLst>
              <a:ext uri="{FF2B5EF4-FFF2-40B4-BE49-F238E27FC236}">
                <a16:creationId xmlns:a16="http://schemas.microsoft.com/office/drawing/2014/main" id="{F1A116F2-F72E-4A2A-A55D-26C611846AEA}"/>
              </a:ext>
            </a:extLst>
          </p:cNvPr>
          <p:cNvPicPr>
            <a:picLocks noChangeAspect="1"/>
          </p:cNvPicPr>
          <p:nvPr/>
        </p:nvPicPr>
        <p:blipFill>
          <a:blip r:embed="rId4"/>
          <a:stretch>
            <a:fillRect/>
          </a:stretch>
        </p:blipFill>
        <p:spPr>
          <a:xfrm>
            <a:off x="10315328" y="3190873"/>
            <a:ext cx="1319706" cy="1290637"/>
          </a:xfrm>
          <a:prstGeom prst="rect">
            <a:avLst/>
          </a:prstGeom>
        </p:spPr>
      </p:pic>
      <p:pic>
        <p:nvPicPr>
          <p:cNvPr id="7" name="Picture 6">
            <a:extLst>
              <a:ext uri="{FF2B5EF4-FFF2-40B4-BE49-F238E27FC236}">
                <a16:creationId xmlns:a16="http://schemas.microsoft.com/office/drawing/2014/main" id="{549C2369-B644-4278-A89E-987F91CF9F34}"/>
              </a:ext>
            </a:extLst>
          </p:cNvPr>
          <p:cNvPicPr>
            <a:picLocks noChangeAspect="1"/>
          </p:cNvPicPr>
          <p:nvPr/>
        </p:nvPicPr>
        <p:blipFill>
          <a:blip r:embed="rId5"/>
          <a:stretch>
            <a:fillRect/>
          </a:stretch>
        </p:blipFill>
        <p:spPr>
          <a:xfrm>
            <a:off x="10465842" y="4648200"/>
            <a:ext cx="1169192" cy="1153672"/>
          </a:xfrm>
          <a:prstGeom prst="rect">
            <a:avLst/>
          </a:prstGeom>
        </p:spPr>
      </p:pic>
    </p:spTree>
    <p:extLst>
      <p:ext uri="{BB962C8B-B14F-4D97-AF65-F5344CB8AC3E}">
        <p14:creationId xmlns:p14="http://schemas.microsoft.com/office/powerpoint/2010/main" val="264627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67A67-514D-4D91-9483-F5BB46F8D5EF}"/>
              </a:ext>
            </a:extLst>
          </p:cNvPr>
          <p:cNvSpPr>
            <a:spLocks noGrp="1"/>
          </p:cNvSpPr>
          <p:nvPr>
            <p:ph type="title"/>
          </p:nvPr>
        </p:nvSpPr>
        <p:spPr/>
        <p:txBody>
          <a:bodyPr/>
          <a:lstStyle/>
          <a:p>
            <a:r>
              <a:rPr lang="en-US" dirty="0"/>
              <a:t>Audible, Last Pass and Golfshot Plus</a:t>
            </a:r>
          </a:p>
        </p:txBody>
      </p:sp>
      <p:sp>
        <p:nvSpPr>
          <p:cNvPr id="3" name="Content Placeholder 2">
            <a:extLst>
              <a:ext uri="{FF2B5EF4-FFF2-40B4-BE49-F238E27FC236}">
                <a16:creationId xmlns:a16="http://schemas.microsoft.com/office/drawing/2014/main" id="{1CE6D6A9-BC6B-4BC4-8A8A-053BF9367CD2}"/>
              </a:ext>
            </a:extLst>
          </p:cNvPr>
          <p:cNvSpPr>
            <a:spLocks noGrp="1"/>
          </p:cNvSpPr>
          <p:nvPr>
            <p:ph idx="1"/>
          </p:nvPr>
        </p:nvSpPr>
        <p:spPr>
          <a:xfrm>
            <a:off x="838200" y="1825625"/>
            <a:ext cx="8915400" cy="4351338"/>
          </a:xfrm>
        </p:spPr>
        <p:txBody>
          <a:bodyPr>
            <a:normAutofit lnSpcReduction="10000"/>
          </a:bodyPr>
          <a:lstStyle/>
          <a:p>
            <a:r>
              <a:rPr lang="en-US" dirty="0"/>
              <a:t>I am an avid reader, err, listener and </a:t>
            </a:r>
            <a:r>
              <a:rPr lang="en-US" u="sng" dirty="0"/>
              <a:t>Audible</a:t>
            </a:r>
            <a:r>
              <a:rPr lang="en-US" dirty="0"/>
              <a:t> is my app of choice. However, once I finish my unread books, I’ll be switching to Libby of the Contra Costa Library system.</a:t>
            </a:r>
          </a:p>
          <a:p>
            <a:r>
              <a:rPr lang="en-US" u="sng" dirty="0"/>
              <a:t>Last Pass </a:t>
            </a:r>
            <a:r>
              <a:rPr lang="en-US" dirty="0"/>
              <a:t>is a password manager that I am seriously considering switching to because it is web based. The jury is still out. I use this app daily.</a:t>
            </a:r>
          </a:p>
          <a:p>
            <a:r>
              <a:rPr lang="en-US" dirty="0"/>
              <a:t>As a regular golfer, I’ve used this same app since 2010 and saved many rounds. The text is nice and large and very easy to enter a score. </a:t>
            </a:r>
          </a:p>
        </p:txBody>
      </p:sp>
      <p:pic>
        <p:nvPicPr>
          <p:cNvPr id="4" name="Picture 3">
            <a:extLst>
              <a:ext uri="{FF2B5EF4-FFF2-40B4-BE49-F238E27FC236}">
                <a16:creationId xmlns:a16="http://schemas.microsoft.com/office/drawing/2014/main" id="{AD23BFE8-4E40-4EB3-9CFD-CA75DCD7BE7A}"/>
              </a:ext>
            </a:extLst>
          </p:cNvPr>
          <p:cNvPicPr>
            <a:picLocks noChangeAspect="1"/>
          </p:cNvPicPr>
          <p:nvPr/>
        </p:nvPicPr>
        <p:blipFill>
          <a:blip r:embed="rId3"/>
          <a:stretch>
            <a:fillRect/>
          </a:stretch>
        </p:blipFill>
        <p:spPr>
          <a:xfrm>
            <a:off x="9753600" y="1825625"/>
            <a:ext cx="2406848" cy="987425"/>
          </a:xfrm>
          <a:prstGeom prst="rect">
            <a:avLst/>
          </a:prstGeom>
        </p:spPr>
      </p:pic>
      <p:pic>
        <p:nvPicPr>
          <p:cNvPr id="5" name="Picture 4">
            <a:extLst>
              <a:ext uri="{FF2B5EF4-FFF2-40B4-BE49-F238E27FC236}">
                <a16:creationId xmlns:a16="http://schemas.microsoft.com/office/drawing/2014/main" id="{E9827080-59FB-4412-B293-7ACE07779ED8}"/>
              </a:ext>
            </a:extLst>
          </p:cNvPr>
          <p:cNvPicPr>
            <a:picLocks noChangeAspect="1"/>
          </p:cNvPicPr>
          <p:nvPr/>
        </p:nvPicPr>
        <p:blipFill>
          <a:blip r:embed="rId4"/>
          <a:stretch>
            <a:fillRect/>
          </a:stretch>
        </p:blipFill>
        <p:spPr>
          <a:xfrm>
            <a:off x="9868793" y="3699805"/>
            <a:ext cx="2176462" cy="319958"/>
          </a:xfrm>
          <a:prstGeom prst="rect">
            <a:avLst/>
          </a:prstGeom>
        </p:spPr>
      </p:pic>
      <p:pic>
        <p:nvPicPr>
          <p:cNvPr id="6" name="Picture 5">
            <a:extLst>
              <a:ext uri="{FF2B5EF4-FFF2-40B4-BE49-F238E27FC236}">
                <a16:creationId xmlns:a16="http://schemas.microsoft.com/office/drawing/2014/main" id="{6A2B76B1-8D1D-4CE1-8890-A00AC48784DF}"/>
              </a:ext>
            </a:extLst>
          </p:cNvPr>
          <p:cNvPicPr>
            <a:picLocks noChangeAspect="1"/>
          </p:cNvPicPr>
          <p:nvPr/>
        </p:nvPicPr>
        <p:blipFill>
          <a:blip r:embed="rId5"/>
          <a:stretch>
            <a:fillRect/>
          </a:stretch>
        </p:blipFill>
        <p:spPr>
          <a:xfrm>
            <a:off x="10230743" y="4724401"/>
            <a:ext cx="1452562" cy="1452562"/>
          </a:xfrm>
          <a:prstGeom prst="rect">
            <a:avLst/>
          </a:prstGeom>
        </p:spPr>
      </p:pic>
    </p:spTree>
    <p:extLst>
      <p:ext uri="{BB962C8B-B14F-4D97-AF65-F5344CB8AC3E}">
        <p14:creationId xmlns:p14="http://schemas.microsoft.com/office/powerpoint/2010/main" val="416622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1E31089-B600-43E5-97EE-965C5134EFC4}" vid="{734227B6-944F-4589-B2FD-DEB38DC8F7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4BD6496-EE69-47E0-85FF-5F8FCFECDB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Summerset Computer Club 2018</Template>
  <TotalTime>222</TotalTime>
  <Words>2630</Words>
  <Application>Microsoft Office PowerPoint</Application>
  <PresentationFormat>Widescreen</PresentationFormat>
  <Paragraphs>171</Paragraphs>
  <Slides>16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The Apps I Use the Most are on the First or Main Screen</vt:lpstr>
      <vt:lpstr>Frequently Used Apps are on the Home Screen</vt:lpstr>
      <vt:lpstr>Top 4 – Phone, Calendar, Email and Camera</vt:lpstr>
      <vt:lpstr>The Weather Channel, Fitbit and Texting</vt:lpstr>
      <vt:lpstr>Apple News, Feedly and Pocket</vt:lpstr>
      <vt:lpstr>Google Home, Pocket Casts and Facebook</vt:lpstr>
      <vt:lpstr>Chrome, Microsoft OneNote &amp; App Store</vt:lpstr>
      <vt:lpstr>Audible, Last Pass and Golfshot Plus</vt:lpstr>
      <vt:lpstr>Sudoku, Photo Collage and Paint by Number</vt:lpstr>
      <vt:lpstr>Paint by Number: Coloring Book</vt:lpstr>
      <vt:lpstr>The Widget Screen – Swipe Right</vt:lpstr>
      <vt:lpstr>One More!  Control Center is Very Useful</vt:lpstr>
      <vt:lpstr>Honorable Mentions</vt:lpstr>
      <vt:lpstr>What Are Some of Your Most Used Apps?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Hensel</dc:creator>
  <cp:keywords/>
  <cp:lastModifiedBy>Jeff Hensel</cp:lastModifiedBy>
  <cp:revision>42</cp:revision>
  <dcterms:created xsi:type="dcterms:W3CDTF">2019-02-06T01:30:49Z</dcterms:created>
  <dcterms:modified xsi:type="dcterms:W3CDTF">2019-03-15T15:37:07Z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TC019192379991</vt:lpwstr>
  </property>
</Properties>
</file>